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75" r:id="rId4"/>
  </p:sldMasterIdLst>
  <p:notesMasterIdLst>
    <p:notesMasterId r:id="rId19"/>
  </p:notesMasterIdLst>
  <p:sldIdLst>
    <p:sldId id="258" r:id="rId5"/>
    <p:sldId id="260" r:id="rId6"/>
    <p:sldId id="279" r:id="rId7"/>
    <p:sldId id="261" r:id="rId8"/>
    <p:sldId id="262" r:id="rId9"/>
    <p:sldId id="263" r:id="rId10"/>
    <p:sldId id="265" r:id="rId11"/>
    <p:sldId id="267" r:id="rId12"/>
    <p:sldId id="269" r:id="rId13"/>
    <p:sldId id="270" r:id="rId14"/>
    <p:sldId id="271" r:id="rId15"/>
    <p:sldId id="275" r:id="rId16"/>
    <p:sldId id="276" r:id="rId17"/>
    <p:sldId id="272" r:id="rId18"/>
  </p:sldIdLst>
  <p:sldSz cx="12192000" cy="6858000"/>
  <p:notesSz cx="6858000" cy="9144000"/>
  <p:embeddedFontLst>
    <p:embeddedFont>
      <p:font typeface="Helvetica" panose="020B0604020202020204" pitchFamily="34" charset="0"/>
      <p:regular r:id="rId20"/>
      <p:bold r:id="rId21"/>
      <p:italic r:id="rId22"/>
      <p:boldItalic r:id="rId23"/>
    </p:embeddedFont>
    <p:embeddedFont>
      <p:font typeface="IBM Plex Sans" panose="020B0503050203000203" pitchFamily="34" charset="0"/>
      <p:regular r:id="rId24"/>
      <p:bold r:id="rId25"/>
      <p:italic r:id="rId26"/>
      <p:boldItalic r:id="rId27"/>
    </p:embeddedFont>
    <p:embeddedFont>
      <p:font typeface="Segoe UI" panose="020B0502040204020203" pitchFamily="34" charset="0"/>
      <p:regular r:id="rId28"/>
      <p:bold r:id="rId29"/>
      <p:italic r:id="rId30"/>
      <p:boldItalic r:id="rId31"/>
    </p:embeddedFont>
  </p:embeddedFontLst>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Forfatte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B2427"/>
    <a:srgbClr val="1B4529"/>
    <a:srgbClr val="0000FF"/>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533" autoAdjust="0"/>
    <p:restoredTop sz="96283" autoAdjust="0"/>
  </p:normalViewPr>
  <p:slideViewPr>
    <p:cSldViewPr snapToGrid="0">
      <p:cViewPr varScale="1">
        <p:scale>
          <a:sx n="111" d="100"/>
          <a:sy n="111" d="100"/>
        </p:scale>
        <p:origin x="276" y="96"/>
      </p:cViewPr>
      <p:guideLst/>
    </p:cSldViewPr>
  </p:slideViewPr>
  <p:outlineViewPr>
    <p:cViewPr>
      <p:scale>
        <a:sx n="33" d="100"/>
        <a:sy n="33" d="100"/>
      </p:scale>
      <p:origin x="0" y="-3312"/>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7.fntdata"/><Relationship Id="rId3" Type="http://schemas.openxmlformats.org/officeDocument/2006/relationships/customXml" Target="../customXml/item3.xml"/><Relationship Id="rId21" Type="http://schemas.openxmlformats.org/officeDocument/2006/relationships/font" Target="fonts/font2.fntdata"/><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6.fntdata"/><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5.fntdata"/><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4.fntdata"/><Relationship Id="rId28" Type="http://schemas.openxmlformats.org/officeDocument/2006/relationships/font" Target="fonts/font9.fntdata"/><Relationship Id="rId36" Type="http://schemas.microsoft.com/office/2018/10/relationships/authors" Target="authors.xml"/><Relationship Id="rId10" Type="http://schemas.openxmlformats.org/officeDocument/2006/relationships/slide" Target="slides/slide6.xml"/><Relationship Id="rId19" Type="http://schemas.openxmlformats.org/officeDocument/2006/relationships/notesMaster" Target="notesMasters/notesMaster1.xml"/><Relationship Id="rId31" Type="http://schemas.openxmlformats.org/officeDocument/2006/relationships/font" Target="fonts/font12.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a-DK"/>
          </a:p>
        </p:txBody>
      </p:sp>
      <p:sp>
        <p:nvSpPr>
          <p:cNvPr id="3" name="Pladsholder til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DFE416-DAD6-D749-857D-2E29C861AEBD}" type="datetimeFigureOut">
              <a:rPr lang="da-DK" smtClean="0"/>
              <a:t>07-05-2026</a:t>
            </a:fld>
            <a:endParaRPr lang="da-DK"/>
          </a:p>
        </p:txBody>
      </p:sp>
      <p:sp>
        <p:nvSpPr>
          <p:cNvPr id="4" name="Pladsholder til slidebille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a-DK"/>
          </a:p>
        </p:txBody>
      </p:sp>
      <p:sp>
        <p:nvSpPr>
          <p:cNvPr id="5" name="Pladsholder til no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sidefod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a-DK"/>
          </a:p>
        </p:txBody>
      </p:sp>
      <p:sp>
        <p:nvSpPr>
          <p:cNvPr id="7" name="Pladsholder til sli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BFCFCE-5A78-CB4C-8592-F27D9484E3BD}" type="slidenum">
              <a:rPr lang="da-DK" smtClean="0"/>
              <a:t>‹nr.›</a:t>
            </a:fld>
            <a:endParaRPr lang="da-DK"/>
          </a:p>
        </p:txBody>
      </p:sp>
    </p:spTree>
    <p:extLst>
      <p:ext uri="{BB962C8B-B14F-4D97-AF65-F5344CB8AC3E}">
        <p14:creationId xmlns:p14="http://schemas.microsoft.com/office/powerpoint/2010/main" val="29602378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txBody>
          <a:bodyPr/>
          <a:lstStyle/>
          <a:p>
            <a:endParaRPr lang="en-GB"/>
          </a:p>
        </p:txBody>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45BFCFCE-5A78-CB4C-8592-F27D9484E3BD}" type="slidenum">
              <a:rPr lang="da-DK" smtClean="0"/>
              <a:t>1</a:t>
            </a:fld>
            <a:endParaRPr lang="da-DK" dirty="0"/>
          </a:p>
        </p:txBody>
      </p:sp>
    </p:spTree>
    <p:extLst>
      <p:ext uri="{BB962C8B-B14F-4D97-AF65-F5344CB8AC3E}">
        <p14:creationId xmlns:p14="http://schemas.microsoft.com/office/powerpoint/2010/main" val="2182344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txBody>
          <a:bodyPr/>
          <a:lstStyle/>
          <a:p>
            <a:endParaRPr lang="en-GB"/>
          </a:p>
        </p:txBody>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45BFCFCE-5A78-CB4C-8592-F27D9484E3BD}" type="slidenum">
              <a:rPr lang="da-DK" smtClean="0"/>
              <a:t>2</a:t>
            </a:fld>
            <a:endParaRPr lang="da-DK"/>
          </a:p>
        </p:txBody>
      </p:sp>
    </p:spTree>
    <p:extLst>
      <p:ext uri="{BB962C8B-B14F-4D97-AF65-F5344CB8AC3E}">
        <p14:creationId xmlns:p14="http://schemas.microsoft.com/office/powerpoint/2010/main" val="12481113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txBody>
          <a:bodyPr/>
          <a:lstStyle/>
          <a:p>
            <a:endParaRPr lang="en-GB"/>
          </a:p>
        </p:txBody>
      </p:sp>
      <p:sp>
        <p:nvSpPr>
          <p:cNvPr id="3" name="Pladsholder til noter 2"/>
          <p:cNvSpPr>
            <a:spLocks noGrp="1"/>
          </p:cNvSpPr>
          <p:nvPr>
            <p:ph type="body" idx="1"/>
          </p:nvPr>
        </p:nvSpPr>
        <p:spPr/>
        <p:txBody>
          <a:bodyPr/>
          <a:lstStyle/>
          <a:p>
            <a:endParaRPr lang="en-GB" dirty="0"/>
          </a:p>
        </p:txBody>
      </p:sp>
      <p:sp>
        <p:nvSpPr>
          <p:cNvPr id="4" name="Pladsholder til slidenummer 3"/>
          <p:cNvSpPr>
            <a:spLocks noGrp="1"/>
          </p:cNvSpPr>
          <p:nvPr>
            <p:ph type="sldNum" sz="quarter" idx="5"/>
          </p:nvPr>
        </p:nvSpPr>
        <p:spPr/>
        <p:txBody>
          <a:bodyPr/>
          <a:lstStyle/>
          <a:p>
            <a:fld id="{45BFCFCE-5A78-CB4C-8592-F27D9484E3BD}" type="slidenum">
              <a:rPr lang="da-DK" smtClean="0"/>
              <a:t>10</a:t>
            </a:fld>
            <a:endParaRPr lang="da-DK"/>
          </a:p>
        </p:txBody>
      </p:sp>
    </p:spTree>
    <p:extLst>
      <p:ext uri="{BB962C8B-B14F-4D97-AF65-F5344CB8AC3E}">
        <p14:creationId xmlns:p14="http://schemas.microsoft.com/office/powerpoint/2010/main" val="26514060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txBody>
          <a:bodyPr/>
          <a:lstStyle/>
          <a:p>
            <a:endParaRPr lang="en-GB"/>
          </a:p>
        </p:txBody>
      </p:sp>
      <p:sp>
        <p:nvSpPr>
          <p:cNvPr id="3" name="Pladsholder til noter 2"/>
          <p:cNvSpPr>
            <a:spLocks noGrp="1"/>
          </p:cNvSpPr>
          <p:nvPr>
            <p:ph type="body" idx="1"/>
          </p:nvPr>
        </p:nvSpPr>
        <p:spPr/>
        <p:txBody>
          <a:bodyPr/>
          <a:lstStyle/>
          <a:p>
            <a:endParaRPr lang="en-GB" dirty="0"/>
          </a:p>
        </p:txBody>
      </p:sp>
      <p:sp>
        <p:nvSpPr>
          <p:cNvPr id="4" name="Pladsholder til slidenummer 3"/>
          <p:cNvSpPr>
            <a:spLocks noGrp="1"/>
          </p:cNvSpPr>
          <p:nvPr>
            <p:ph type="sldNum" sz="quarter" idx="5"/>
          </p:nvPr>
        </p:nvSpPr>
        <p:spPr/>
        <p:txBody>
          <a:bodyPr/>
          <a:lstStyle/>
          <a:p>
            <a:fld id="{45BFCFCE-5A78-CB4C-8592-F27D9484E3BD}" type="slidenum">
              <a:rPr lang="da-DK" smtClean="0"/>
              <a:t>11</a:t>
            </a:fld>
            <a:endParaRPr lang="da-DK"/>
          </a:p>
        </p:txBody>
      </p:sp>
    </p:spTree>
    <p:extLst>
      <p:ext uri="{BB962C8B-B14F-4D97-AF65-F5344CB8AC3E}">
        <p14:creationId xmlns:p14="http://schemas.microsoft.com/office/powerpoint/2010/main" val="41771070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txBody>
          <a:bodyPr/>
          <a:lstStyle/>
          <a:p>
            <a:endParaRPr lang="en-GB"/>
          </a:p>
        </p:txBody>
      </p:sp>
      <p:sp>
        <p:nvSpPr>
          <p:cNvPr id="3" name="Pladsholder til noter 2"/>
          <p:cNvSpPr>
            <a:spLocks noGrp="1"/>
          </p:cNvSpPr>
          <p:nvPr>
            <p:ph type="body" idx="1"/>
          </p:nvPr>
        </p:nvSpPr>
        <p:spPr/>
        <p:txBody>
          <a:bodyPr/>
          <a:lstStyle/>
          <a:p>
            <a:endParaRPr lang="en-GB" dirty="0"/>
          </a:p>
        </p:txBody>
      </p:sp>
      <p:sp>
        <p:nvSpPr>
          <p:cNvPr id="4" name="Pladsholder til slidenummer 3"/>
          <p:cNvSpPr>
            <a:spLocks noGrp="1"/>
          </p:cNvSpPr>
          <p:nvPr>
            <p:ph type="sldNum" sz="quarter" idx="5"/>
          </p:nvPr>
        </p:nvSpPr>
        <p:spPr/>
        <p:txBody>
          <a:bodyPr/>
          <a:lstStyle/>
          <a:p>
            <a:fld id="{45BFCFCE-5A78-CB4C-8592-F27D9484E3BD}" type="slidenum">
              <a:rPr lang="da-DK" smtClean="0"/>
              <a:t>13</a:t>
            </a:fld>
            <a:endParaRPr lang="da-DK"/>
          </a:p>
        </p:txBody>
      </p:sp>
    </p:spTree>
    <p:extLst>
      <p:ext uri="{BB962C8B-B14F-4D97-AF65-F5344CB8AC3E}">
        <p14:creationId xmlns:p14="http://schemas.microsoft.com/office/powerpoint/2010/main" val="11321190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jpeg"/><Relationship Id="rId1" Type="http://schemas.openxmlformats.org/officeDocument/2006/relationships/slideMaster" Target="../slideMasters/slideMaster1.xml"/><Relationship Id="rId5" Type="http://schemas.openxmlformats.org/officeDocument/2006/relationships/image" Target="../media/image5.svg"/><Relationship Id="rId4" Type="http://schemas.openxmlformats.org/officeDocument/2006/relationships/image" Target="../media/image4.sv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 og tekst uden bulle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8C02AA-CCD9-C45A-F1F2-40A7D34A0D43}"/>
              </a:ext>
            </a:extLst>
          </p:cNvPr>
          <p:cNvSpPr>
            <a:spLocks noGrp="1"/>
          </p:cNvSpPr>
          <p:nvPr>
            <p:ph type="title"/>
          </p:nvPr>
        </p:nvSpPr>
        <p:spPr>
          <a:xfrm>
            <a:off x="1260000" y="1080000"/>
            <a:ext cx="9725500" cy="315912"/>
          </a:xfrm>
        </p:spPr>
        <p:txBody>
          <a:bodyPr anchor="t">
            <a:normAutofit/>
          </a:bodyPr>
          <a:lstStyle>
            <a:lvl1pPr algn="l">
              <a:defRPr sz="2000" b="1">
                <a:solidFill>
                  <a:srgbClr val="1B4529"/>
                </a:solidFill>
                <a:latin typeface="IBM Plex Sans" panose="020B0503050203000203" pitchFamily="34" charset="0"/>
              </a:defRPr>
            </a:lvl1pPr>
          </a:lstStyle>
          <a:p>
            <a:r>
              <a:rPr lang="da-DK"/>
              <a:t>Klik for at redigere titeltypografien i masteren</a:t>
            </a:r>
          </a:p>
        </p:txBody>
      </p:sp>
      <p:sp>
        <p:nvSpPr>
          <p:cNvPr id="3" name="Pladsholder til indhold 2">
            <a:extLst>
              <a:ext uri="{FF2B5EF4-FFF2-40B4-BE49-F238E27FC236}">
                <a16:creationId xmlns:a16="http://schemas.microsoft.com/office/drawing/2014/main" id="{5FF3099D-2911-2DC2-30C9-600914A49C92}"/>
              </a:ext>
            </a:extLst>
          </p:cNvPr>
          <p:cNvSpPr>
            <a:spLocks noGrp="1"/>
          </p:cNvSpPr>
          <p:nvPr>
            <p:ph idx="1"/>
          </p:nvPr>
        </p:nvSpPr>
        <p:spPr>
          <a:xfrm>
            <a:off x="1260000" y="1587500"/>
            <a:ext cx="9725500" cy="4589463"/>
          </a:xfrm>
        </p:spPr>
        <p:txBody>
          <a:bodyPr>
            <a:normAutofit/>
          </a:bodyPr>
          <a:lstStyle>
            <a:lvl1pPr marL="0" indent="0">
              <a:buFontTx/>
              <a:buNone/>
              <a:defRPr sz="1100"/>
            </a:lvl1pPr>
            <a:lvl2pPr marL="180000" indent="0">
              <a:buFontTx/>
              <a:buNone/>
              <a:defRPr sz="1100"/>
            </a:lvl2pPr>
            <a:lvl3pPr marL="342000" indent="0">
              <a:buFontTx/>
              <a:buNone/>
              <a:defRPr sz="1100"/>
            </a:lvl3pPr>
            <a:lvl4pPr marL="540000" indent="0">
              <a:buFontTx/>
              <a:buNone/>
              <a:defRPr sz="1100"/>
            </a:lvl4pPr>
            <a:lvl5pPr marL="702000" indent="0">
              <a:buFontTx/>
              <a:buNone/>
              <a:defRPr sz="1100"/>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slidenummer 5">
            <a:extLst>
              <a:ext uri="{FF2B5EF4-FFF2-40B4-BE49-F238E27FC236}">
                <a16:creationId xmlns:a16="http://schemas.microsoft.com/office/drawing/2014/main" id="{4DA04FFF-9317-F307-2BE7-0667D49E5ED3}"/>
              </a:ext>
            </a:extLst>
          </p:cNvPr>
          <p:cNvSpPr>
            <a:spLocks noGrp="1"/>
          </p:cNvSpPr>
          <p:nvPr>
            <p:ph type="sldNum" sz="quarter" idx="12"/>
          </p:nvPr>
        </p:nvSpPr>
        <p:spPr>
          <a:xfrm>
            <a:off x="9180000" y="6357600"/>
            <a:ext cx="2743200" cy="365125"/>
          </a:xfrm>
        </p:spPr>
        <p:txBody>
          <a:bodyPr/>
          <a:lstStyle>
            <a:lvl1pPr>
              <a:defRPr sz="1000"/>
            </a:lvl1pPr>
          </a:lstStyle>
          <a:p>
            <a:fld id="{5A0D23CF-C5A3-5445-819D-C647D180BB4B}" type="slidenum">
              <a:rPr lang="da-DK" smtClean="0"/>
              <a:pPr/>
              <a:t>‹nr.›</a:t>
            </a:fld>
            <a:endParaRPr lang="da-DK"/>
          </a:p>
        </p:txBody>
      </p:sp>
      <p:sp>
        <p:nvSpPr>
          <p:cNvPr id="8" name="Pladsholder til tekst 7">
            <a:extLst>
              <a:ext uri="{FF2B5EF4-FFF2-40B4-BE49-F238E27FC236}">
                <a16:creationId xmlns:a16="http://schemas.microsoft.com/office/drawing/2014/main" id="{E2E4D978-B384-5E70-01A6-E082FEBE2C5D}"/>
              </a:ext>
            </a:extLst>
          </p:cNvPr>
          <p:cNvSpPr>
            <a:spLocks noGrp="1"/>
          </p:cNvSpPr>
          <p:nvPr>
            <p:ph type="body" sz="quarter" idx="13" hasCustomPrompt="1"/>
          </p:nvPr>
        </p:nvSpPr>
        <p:spPr>
          <a:xfrm>
            <a:off x="6754368" y="231775"/>
            <a:ext cx="5168832" cy="182753"/>
          </a:xfrm>
        </p:spPr>
        <p:txBody>
          <a:bodyPr>
            <a:normAutofit/>
          </a:bodyPr>
          <a:lstStyle>
            <a:lvl1pPr marL="0" indent="0" algn="r">
              <a:buFontTx/>
              <a:buNone/>
              <a:defRPr sz="1200" b="1">
                <a:solidFill>
                  <a:schemeClr val="bg1">
                    <a:lumMod val="65000"/>
                  </a:schemeClr>
                </a:solidFill>
              </a:defRPr>
            </a:lvl1pPr>
          </a:lstStyle>
          <a:p>
            <a:pPr lvl="0"/>
            <a:r>
              <a:rPr lang="da-DK"/>
              <a:t>KLIK FOR AT INDSÆTTE FIRMANAVN</a:t>
            </a:r>
          </a:p>
        </p:txBody>
      </p:sp>
    </p:spTree>
    <p:extLst>
      <p:ext uri="{BB962C8B-B14F-4D97-AF65-F5344CB8AC3E}">
        <p14:creationId xmlns:p14="http://schemas.microsoft.com/office/powerpoint/2010/main" val="35518883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el og tekst med bulle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8C02AA-CCD9-C45A-F1F2-40A7D34A0D43}"/>
              </a:ext>
            </a:extLst>
          </p:cNvPr>
          <p:cNvSpPr>
            <a:spLocks noGrp="1"/>
          </p:cNvSpPr>
          <p:nvPr>
            <p:ph type="title"/>
          </p:nvPr>
        </p:nvSpPr>
        <p:spPr>
          <a:xfrm>
            <a:off x="1260000" y="1080000"/>
            <a:ext cx="9725500" cy="315912"/>
          </a:xfrm>
        </p:spPr>
        <p:txBody>
          <a:bodyPr anchor="t">
            <a:normAutofit/>
          </a:bodyPr>
          <a:lstStyle>
            <a:lvl1pPr algn="l">
              <a:defRPr sz="2000" b="1">
                <a:solidFill>
                  <a:srgbClr val="1B4529"/>
                </a:solidFill>
                <a:latin typeface="IBM Plex Sans" panose="020B0503050203000203" pitchFamily="34" charset="0"/>
              </a:defRPr>
            </a:lvl1pPr>
          </a:lstStyle>
          <a:p>
            <a:r>
              <a:rPr lang="da-DK"/>
              <a:t>Klik for at redigere titeltypografien i masteren</a:t>
            </a:r>
          </a:p>
        </p:txBody>
      </p:sp>
      <p:sp>
        <p:nvSpPr>
          <p:cNvPr id="3" name="Pladsholder til indhold 2">
            <a:extLst>
              <a:ext uri="{FF2B5EF4-FFF2-40B4-BE49-F238E27FC236}">
                <a16:creationId xmlns:a16="http://schemas.microsoft.com/office/drawing/2014/main" id="{5FF3099D-2911-2DC2-30C9-600914A49C92}"/>
              </a:ext>
            </a:extLst>
          </p:cNvPr>
          <p:cNvSpPr>
            <a:spLocks noGrp="1"/>
          </p:cNvSpPr>
          <p:nvPr>
            <p:ph idx="1"/>
          </p:nvPr>
        </p:nvSpPr>
        <p:spPr>
          <a:xfrm>
            <a:off x="1260000" y="1587500"/>
            <a:ext cx="9725500" cy="4589463"/>
          </a:xfrm>
        </p:spPr>
        <p:txBody>
          <a:bodyPr>
            <a:normAutofit/>
          </a:bodyPr>
          <a:lstStyle>
            <a:lvl1pPr marL="162000" indent="-162000">
              <a:defRPr sz="1100"/>
            </a:lvl1pPr>
            <a:lvl2pPr marL="342000" indent="-162000">
              <a:defRPr sz="1100"/>
            </a:lvl2pPr>
            <a:lvl3pPr marL="504000" indent="-162000">
              <a:defRPr sz="1100"/>
            </a:lvl3pPr>
            <a:lvl4pPr marL="702000" indent="-162000">
              <a:defRPr sz="1100"/>
            </a:lvl4pPr>
            <a:lvl5pPr marL="864000" indent="-162000">
              <a:defRPr sz="1100"/>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slidenummer 5">
            <a:extLst>
              <a:ext uri="{FF2B5EF4-FFF2-40B4-BE49-F238E27FC236}">
                <a16:creationId xmlns:a16="http://schemas.microsoft.com/office/drawing/2014/main" id="{24D7B07D-C376-3FAA-41AD-002EB5AF7349}"/>
              </a:ext>
            </a:extLst>
          </p:cNvPr>
          <p:cNvSpPr>
            <a:spLocks noGrp="1"/>
          </p:cNvSpPr>
          <p:nvPr>
            <p:ph type="sldNum" sz="quarter" idx="12"/>
          </p:nvPr>
        </p:nvSpPr>
        <p:spPr/>
        <p:txBody>
          <a:bodyPr/>
          <a:lstStyle/>
          <a:p>
            <a:fld id="{5A0D23CF-C5A3-5445-819D-C647D180BB4B}" type="slidenum">
              <a:rPr lang="da-DK" smtClean="0"/>
              <a:pPr/>
              <a:t>‹nr.›</a:t>
            </a:fld>
            <a:endParaRPr lang="da-DK"/>
          </a:p>
        </p:txBody>
      </p:sp>
      <p:sp>
        <p:nvSpPr>
          <p:cNvPr id="7" name="Pladsholder til tekst 7">
            <a:extLst>
              <a:ext uri="{FF2B5EF4-FFF2-40B4-BE49-F238E27FC236}">
                <a16:creationId xmlns:a16="http://schemas.microsoft.com/office/drawing/2014/main" id="{4745D958-AF01-D3C4-9FC5-6C42AADE8FE5}"/>
              </a:ext>
            </a:extLst>
          </p:cNvPr>
          <p:cNvSpPr>
            <a:spLocks noGrp="1"/>
          </p:cNvSpPr>
          <p:nvPr>
            <p:ph type="body" sz="quarter" idx="13" hasCustomPrompt="1"/>
          </p:nvPr>
        </p:nvSpPr>
        <p:spPr>
          <a:xfrm>
            <a:off x="6754368" y="231775"/>
            <a:ext cx="5168832" cy="182753"/>
          </a:xfrm>
        </p:spPr>
        <p:txBody>
          <a:bodyPr>
            <a:normAutofit/>
          </a:bodyPr>
          <a:lstStyle>
            <a:lvl1pPr marL="0" indent="0" algn="r">
              <a:buFontTx/>
              <a:buNone/>
              <a:defRPr sz="1200" b="1">
                <a:solidFill>
                  <a:schemeClr val="bg1">
                    <a:lumMod val="65000"/>
                  </a:schemeClr>
                </a:solidFill>
              </a:defRPr>
            </a:lvl1pPr>
          </a:lstStyle>
          <a:p>
            <a:pPr lvl="0"/>
            <a:r>
              <a:rPr lang="da-DK"/>
              <a:t>KLIK FOR AT INDSÆTTE FIRMANAVN</a:t>
            </a:r>
          </a:p>
        </p:txBody>
      </p:sp>
    </p:spTree>
    <p:extLst>
      <p:ext uri="{BB962C8B-B14F-4D97-AF65-F5344CB8AC3E}">
        <p14:creationId xmlns:p14="http://schemas.microsoft.com/office/powerpoint/2010/main" val="1620585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el og tekst 3 spalt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8C02AA-CCD9-C45A-F1F2-40A7D34A0D43}"/>
              </a:ext>
            </a:extLst>
          </p:cNvPr>
          <p:cNvSpPr>
            <a:spLocks noGrp="1"/>
          </p:cNvSpPr>
          <p:nvPr>
            <p:ph type="title"/>
          </p:nvPr>
        </p:nvSpPr>
        <p:spPr>
          <a:xfrm>
            <a:off x="1260000" y="1080000"/>
            <a:ext cx="9725500" cy="315912"/>
          </a:xfrm>
        </p:spPr>
        <p:txBody>
          <a:bodyPr anchor="t">
            <a:normAutofit/>
          </a:bodyPr>
          <a:lstStyle>
            <a:lvl1pPr algn="l">
              <a:defRPr sz="2000" b="1">
                <a:solidFill>
                  <a:srgbClr val="1B4529"/>
                </a:solidFill>
                <a:latin typeface="IBM Plex Sans" panose="020B0503050203000203" pitchFamily="34" charset="0"/>
              </a:defRPr>
            </a:lvl1pPr>
          </a:lstStyle>
          <a:p>
            <a:r>
              <a:rPr lang="da-DK"/>
              <a:t>Klik for at redigere titeltypografien i masteren</a:t>
            </a:r>
          </a:p>
        </p:txBody>
      </p:sp>
      <p:sp>
        <p:nvSpPr>
          <p:cNvPr id="3" name="Pladsholder til indhold 2">
            <a:extLst>
              <a:ext uri="{FF2B5EF4-FFF2-40B4-BE49-F238E27FC236}">
                <a16:creationId xmlns:a16="http://schemas.microsoft.com/office/drawing/2014/main" id="{5FF3099D-2911-2DC2-30C9-600914A49C92}"/>
              </a:ext>
            </a:extLst>
          </p:cNvPr>
          <p:cNvSpPr>
            <a:spLocks noGrp="1"/>
          </p:cNvSpPr>
          <p:nvPr>
            <p:ph idx="1" hasCustomPrompt="1"/>
          </p:nvPr>
        </p:nvSpPr>
        <p:spPr>
          <a:xfrm>
            <a:off x="1260000" y="1587500"/>
            <a:ext cx="9725500" cy="4589463"/>
          </a:xfrm>
        </p:spPr>
        <p:txBody>
          <a:bodyPr numCol="3">
            <a:normAutofit/>
          </a:bodyPr>
          <a:lstStyle>
            <a:lvl1pPr marL="0" indent="0">
              <a:buFontTx/>
              <a:buNone/>
              <a:defRPr sz="1100"/>
            </a:lvl1pPr>
            <a:lvl2pPr marL="180000" indent="0">
              <a:buFontTx/>
              <a:buNone/>
              <a:defRPr sz="1100"/>
            </a:lvl2pPr>
            <a:lvl3pPr marL="342000" indent="0">
              <a:buFontTx/>
              <a:buNone/>
              <a:defRPr sz="1100"/>
            </a:lvl3pPr>
            <a:lvl4pPr marL="540000" indent="0">
              <a:buFontTx/>
              <a:buNone/>
              <a:defRPr sz="1100"/>
            </a:lvl4pPr>
            <a:lvl5pPr marL="702000" indent="0">
              <a:buFontTx/>
              <a:buNone/>
              <a:defRPr sz="1100"/>
            </a:lvl5pPr>
          </a:lstStyle>
          <a:p>
            <a:pPr lvl="0"/>
            <a:r>
              <a:rPr lang="da-DK"/>
              <a:t>Indsæt tekst i 3 spalter</a:t>
            </a:r>
          </a:p>
        </p:txBody>
      </p:sp>
      <p:sp>
        <p:nvSpPr>
          <p:cNvPr id="6" name="Pladsholder til slidenummer 5">
            <a:extLst>
              <a:ext uri="{FF2B5EF4-FFF2-40B4-BE49-F238E27FC236}">
                <a16:creationId xmlns:a16="http://schemas.microsoft.com/office/drawing/2014/main" id="{282951B8-FE0A-4C0B-8C58-A34E4B92A57A}"/>
              </a:ext>
            </a:extLst>
          </p:cNvPr>
          <p:cNvSpPr>
            <a:spLocks noGrp="1"/>
          </p:cNvSpPr>
          <p:nvPr>
            <p:ph type="sldNum" sz="quarter" idx="12"/>
          </p:nvPr>
        </p:nvSpPr>
        <p:spPr/>
        <p:txBody>
          <a:bodyPr/>
          <a:lstStyle/>
          <a:p>
            <a:fld id="{5A0D23CF-C5A3-5445-819D-C647D180BB4B}" type="slidenum">
              <a:rPr lang="da-DK" smtClean="0"/>
              <a:pPr/>
              <a:t>‹nr.›</a:t>
            </a:fld>
            <a:endParaRPr lang="da-DK"/>
          </a:p>
        </p:txBody>
      </p:sp>
      <p:sp>
        <p:nvSpPr>
          <p:cNvPr id="7" name="Pladsholder til tekst 7">
            <a:extLst>
              <a:ext uri="{FF2B5EF4-FFF2-40B4-BE49-F238E27FC236}">
                <a16:creationId xmlns:a16="http://schemas.microsoft.com/office/drawing/2014/main" id="{6E23F764-9828-445C-CC7F-DF6F00A6BE19}"/>
              </a:ext>
            </a:extLst>
          </p:cNvPr>
          <p:cNvSpPr>
            <a:spLocks noGrp="1"/>
          </p:cNvSpPr>
          <p:nvPr>
            <p:ph type="body" sz="quarter" idx="13" hasCustomPrompt="1"/>
          </p:nvPr>
        </p:nvSpPr>
        <p:spPr>
          <a:xfrm>
            <a:off x="6754368" y="231775"/>
            <a:ext cx="5168832" cy="182753"/>
          </a:xfrm>
        </p:spPr>
        <p:txBody>
          <a:bodyPr>
            <a:normAutofit/>
          </a:bodyPr>
          <a:lstStyle>
            <a:lvl1pPr marL="0" indent="0" algn="r">
              <a:buFontTx/>
              <a:buNone/>
              <a:defRPr sz="1200" b="1">
                <a:solidFill>
                  <a:schemeClr val="bg1">
                    <a:lumMod val="65000"/>
                  </a:schemeClr>
                </a:solidFill>
              </a:defRPr>
            </a:lvl1pPr>
          </a:lstStyle>
          <a:p>
            <a:pPr lvl="0"/>
            <a:r>
              <a:rPr lang="da-DK"/>
              <a:t>KLIK FOR AT INDSÆTTE FIRMANAVN</a:t>
            </a:r>
          </a:p>
        </p:txBody>
      </p:sp>
    </p:spTree>
    <p:extLst>
      <p:ext uri="{BB962C8B-B14F-4D97-AF65-F5344CB8AC3E}">
        <p14:creationId xmlns:p14="http://schemas.microsoft.com/office/powerpoint/2010/main" val="34690574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el, tekst og ekstra indho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8C02AA-CCD9-C45A-F1F2-40A7D34A0D43}"/>
              </a:ext>
            </a:extLst>
          </p:cNvPr>
          <p:cNvSpPr>
            <a:spLocks noGrp="1"/>
          </p:cNvSpPr>
          <p:nvPr>
            <p:ph type="title"/>
          </p:nvPr>
        </p:nvSpPr>
        <p:spPr>
          <a:xfrm>
            <a:off x="5058000" y="1080000"/>
            <a:ext cx="5927501" cy="315912"/>
          </a:xfrm>
        </p:spPr>
        <p:txBody>
          <a:bodyPr anchor="t">
            <a:normAutofit/>
          </a:bodyPr>
          <a:lstStyle>
            <a:lvl1pPr algn="l">
              <a:defRPr sz="2000" b="1">
                <a:solidFill>
                  <a:srgbClr val="1B4529"/>
                </a:solidFill>
                <a:latin typeface="IBM Plex Sans" panose="020B0503050203000203" pitchFamily="34" charset="0"/>
              </a:defRPr>
            </a:lvl1pPr>
          </a:lstStyle>
          <a:p>
            <a:r>
              <a:rPr lang="da-DK"/>
              <a:t>Klik for at redigere titeltypografien i masteren</a:t>
            </a:r>
          </a:p>
        </p:txBody>
      </p:sp>
      <p:sp>
        <p:nvSpPr>
          <p:cNvPr id="3" name="Pladsholder til indhold 2">
            <a:extLst>
              <a:ext uri="{FF2B5EF4-FFF2-40B4-BE49-F238E27FC236}">
                <a16:creationId xmlns:a16="http://schemas.microsoft.com/office/drawing/2014/main" id="{5FF3099D-2911-2DC2-30C9-600914A49C92}"/>
              </a:ext>
            </a:extLst>
          </p:cNvPr>
          <p:cNvSpPr>
            <a:spLocks noGrp="1"/>
          </p:cNvSpPr>
          <p:nvPr>
            <p:ph idx="1"/>
          </p:nvPr>
        </p:nvSpPr>
        <p:spPr>
          <a:xfrm>
            <a:off x="5058000" y="1587500"/>
            <a:ext cx="5927501" cy="4589463"/>
          </a:xfrm>
        </p:spPr>
        <p:txBody>
          <a:bodyPr>
            <a:normAutofit/>
          </a:bodyPr>
          <a:lstStyle>
            <a:lvl1pPr marL="162000" indent="-162000">
              <a:defRPr sz="1000"/>
            </a:lvl1pPr>
            <a:lvl2pPr marL="342000" indent="-162000">
              <a:defRPr sz="1000"/>
            </a:lvl2pPr>
            <a:lvl3pPr marL="504000" indent="-162000">
              <a:defRPr sz="1000"/>
            </a:lvl3pPr>
            <a:lvl4pPr marL="702000" indent="-162000">
              <a:defRPr sz="1000"/>
            </a:lvl4pPr>
            <a:lvl5pPr marL="864000" indent="-162000">
              <a:defRPr sz="1000"/>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indhold 5">
            <a:extLst>
              <a:ext uri="{FF2B5EF4-FFF2-40B4-BE49-F238E27FC236}">
                <a16:creationId xmlns:a16="http://schemas.microsoft.com/office/drawing/2014/main" id="{22C2C820-D426-40C0-AFDC-EC77A4825A9D}"/>
              </a:ext>
            </a:extLst>
          </p:cNvPr>
          <p:cNvSpPr>
            <a:spLocks noGrp="1"/>
          </p:cNvSpPr>
          <p:nvPr>
            <p:ph sz="quarter" idx="10" hasCustomPrompt="1"/>
          </p:nvPr>
        </p:nvSpPr>
        <p:spPr>
          <a:xfrm>
            <a:off x="1260000" y="1079500"/>
            <a:ext cx="3532134" cy="5097463"/>
          </a:xfrm>
        </p:spPr>
        <p:txBody>
          <a:bodyPr>
            <a:normAutofit/>
          </a:bodyPr>
          <a:lstStyle>
            <a:lvl1pPr marL="0" indent="0">
              <a:buFontTx/>
              <a:buNone/>
              <a:defRPr sz="1000"/>
            </a:lvl1pPr>
          </a:lstStyle>
          <a:p>
            <a:pPr lvl="0"/>
            <a:r>
              <a:rPr lang="da-DK"/>
              <a:t>Indsæt valgfri type indhold ved klik på ikon</a:t>
            </a:r>
          </a:p>
        </p:txBody>
      </p:sp>
      <p:sp>
        <p:nvSpPr>
          <p:cNvPr id="7" name="Pladsholder til slidenummer 6">
            <a:extLst>
              <a:ext uri="{FF2B5EF4-FFF2-40B4-BE49-F238E27FC236}">
                <a16:creationId xmlns:a16="http://schemas.microsoft.com/office/drawing/2014/main" id="{CBB6B427-B82A-4BEE-3E4B-FCF05DA28381}"/>
              </a:ext>
            </a:extLst>
          </p:cNvPr>
          <p:cNvSpPr>
            <a:spLocks noGrp="1"/>
          </p:cNvSpPr>
          <p:nvPr>
            <p:ph type="sldNum" sz="quarter" idx="13"/>
          </p:nvPr>
        </p:nvSpPr>
        <p:spPr/>
        <p:txBody>
          <a:bodyPr/>
          <a:lstStyle/>
          <a:p>
            <a:fld id="{5A0D23CF-C5A3-5445-819D-C647D180BB4B}" type="slidenum">
              <a:rPr lang="da-DK" smtClean="0"/>
              <a:pPr/>
              <a:t>‹nr.›</a:t>
            </a:fld>
            <a:endParaRPr lang="da-DK"/>
          </a:p>
        </p:txBody>
      </p:sp>
      <p:sp>
        <p:nvSpPr>
          <p:cNvPr id="8" name="Pladsholder til tekst 7">
            <a:extLst>
              <a:ext uri="{FF2B5EF4-FFF2-40B4-BE49-F238E27FC236}">
                <a16:creationId xmlns:a16="http://schemas.microsoft.com/office/drawing/2014/main" id="{6486DBFF-470D-04AB-91BC-5A035DE5A9D0}"/>
              </a:ext>
            </a:extLst>
          </p:cNvPr>
          <p:cNvSpPr>
            <a:spLocks noGrp="1"/>
          </p:cNvSpPr>
          <p:nvPr>
            <p:ph type="body" sz="quarter" idx="14" hasCustomPrompt="1"/>
          </p:nvPr>
        </p:nvSpPr>
        <p:spPr>
          <a:xfrm>
            <a:off x="6754368" y="231775"/>
            <a:ext cx="5168832" cy="182753"/>
          </a:xfrm>
        </p:spPr>
        <p:txBody>
          <a:bodyPr>
            <a:normAutofit/>
          </a:bodyPr>
          <a:lstStyle>
            <a:lvl1pPr marL="0" indent="0" algn="r">
              <a:buFontTx/>
              <a:buNone/>
              <a:defRPr sz="1200" b="1">
                <a:solidFill>
                  <a:schemeClr val="bg1">
                    <a:lumMod val="65000"/>
                  </a:schemeClr>
                </a:solidFill>
              </a:defRPr>
            </a:lvl1pPr>
          </a:lstStyle>
          <a:p>
            <a:pPr lvl="0"/>
            <a:r>
              <a:rPr lang="da-DK"/>
              <a:t>KLIK FOR AT INDSÆTTE FIRMANAVN</a:t>
            </a:r>
          </a:p>
        </p:txBody>
      </p:sp>
    </p:spTree>
    <p:extLst>
      <p:ext uri="{BB962C8B-B14F-4D97-AF65-F5344CB8AC3E}">
        <p14:creationId xmlns:p14="http://schemas.microsoft.com/office/powerpoint/2010/main" val="20510088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el og tekst Med billede til venstre">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8C02AA-CCD9-C45A-F1F2-40A7D34A0D43}"/>
              </a:ext>
            </a:extLst>
          </p:cNvPr>
          <p:cNvSpPr>
            <a:spLocks noGrp="1"/>
          </p:cNvSpPr>
          <p:nvPr>
            <p:ph type="title"/>
          </p:nvPr>
        </p:nvSpPr>
        <p:spPr>
          <a:xfrm>
            <a:off x="5058000" y="1080000"/>
            <a:ext cx="5927501" cy="315912"/>
          </a:xfrm>
        </p:spPr>
        <p:txBody>
          <a:bodyPr anchor="t">
            <a:normAutofit/>
          </a:bodyPr>
          <a:lstStyle>
            <a:lvl1pPr algn="l">
              <a:defRPr sz="2000" b="1">
                <a:solidFill>
                  <a:srgbClr val="1B4529"/>
                </a:solidFill>
                <a:latin typeface="IBM Plex Sans" panose="020B0503050203000203" pitchFamily="34" charset="0"/>
              </a:defRPr>
            </a:lvl1pPr>
          </a:lstStyle>
          <a:p>
            <a:r>
              <a:rPr lang="da-DK"/>
              <a:t>Klik for at redigere titeltypografien i masteren</a:t>
            </a:r>
          </a:p>
        </p:txBody>
      </p:sp>
      <p:sp>
        <p:nvSpPr>
          <p:cNvPr id="3" name="Pladsholder til indhold 2">
            <a:extLst>
              <a:ext uri="{FF2B5EF4-FFF2-40B4-BE49-F238E27FC236}">
                <a16:creationId xmlns:a16="http://schemas.microsoft.com/office/drawing/2014/main" id="{5FF3099D-2911-2DC2-30C9-600914A49C92}"/>
              </a:ext>
            </a:extLst>
          </p:cNvPr>
          <p:cNvSpPr>
            <a:spLocks noGrp="1"/>
          </p:cNvSpPr>
          <p:nvPr>
            <p:ph idx="1"/>
          </p:nvPr>
        </p:nvSpPr>
        <p:spPr>
          <a:xfrm>
            <a:off x="5058000" y="1587500"/>
            <a:ext cx="5927501" cy="4589463"/>
          </a:xfrm>
        </p:spPr>
        <p:txBody>
          <a:bodyPr>
            <a:normAutofit/>
          </a:bodyPr>
          <a:lstStyle>
            <a:lvl1pPr marL="162000" indent="-162000">
              <a:defRPr sz="1000"/>
            </a:lvl1pPr>
            <a:lvl2pPr marL="342000" indent="-162000">
              <a:defRPr sz="1000"/>
            </a:lvl2pPr>
            <a:lvl3pPr marL="504000" indent="-162000">
              <a:defRPr sz="1000"/>
            </a:lvl3pPr>
            <a:lvl4pPr marL="702000" indent="-162000">
              <a:defRPr sz="1000"/>
            </a:lvl4pPr>
            <a:lvl5pPr marL="864000" indent="-162000">
              <a:defRPr sz="1000"/>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billede 5">
            <a:extLst>
              <a:ext uri="{FF2B5EF4-FFF2-40B4-BE49-F238E27FC236}">
                <a16:creationId xmlns:a16="http://schemas.microsoft.com/office/drawing/2014/main" id="{3BC7981F-1B37-D3F7-B620-56BC9D32FDF3}"/>
              </a:ext>
            </a:extLst>
          </p:cNvPr>
          <p:cNvSpPr>
            <a:spLocks noGrp="1"/>
          </p:cNvSpPr>
          <p:nvPr>
            <p:ph type="pic" sz="quarter" idx="12" hasCustomPrompt="1"/>
          </p:nvPr>
        </p:nvSpPr>
        <p:spPr>
          <a:xfrm>
            <a:off x="0" y="0"/>
            <a:ext cx="4224338" cy="6858000"/>
          </a:xfrm>
          <a:solidFill>
            <a:schemeClr val="bg2"/>
          </a:solidFill>
        </p:spPr>
        <p:txBody>
          <a:bodyPr>
            <a:normAutofit/>
          </a:bodyPr>
          <a:lstStyle>
            <a:lvl1pPr marL="0" indent="0">
              <a:buFontTx/>
              <a:buNone/>
              <a:defRPr sz="1000"/>
            </a:lvl1pPr>
          </a:lstStyle>
          <a:p>
            <a:r>
              <a:rPr lang="da-DK"/>
              <a:t>Indsæt billede</a:t>
            </a:r>
          </a:p>
        </p:txBody>
      </p:sp>
      <p:sp>
        <p:nvSpPr>
          <p:cNvPr id="7" name="Pladsholder til slidenummer 6">
            <a:extLst>
              <a:ext uri="{FF2B5EF4-FFF2-40B4-BE49-F238E27FC236}">
                <a16:creationId xmlns:a16="http://schemas.microsoft.com/office/drawing/2014/main" id="{87A8A91B-6631-9F64-8682-F51ECD5B09AC}"/>
              </a:ext>
            </a:extLst>
          </p:cNvPr>
          <p:cNvSpPr>
            <a:spLocks noGrp="1"/>
          </p:cNvSpPr>
          <p:nvPr>
            <p:ph type="sldNum" sz="quarter" idx="15"/>
          </p:nvPr>
        </p:nvSpPr>
        <p:spPr/>
        <p:txBody>
          <a:bodyPr/>
          <a:lstStyle/>
          <a:p>
            <a:fld id="{5A0D23CF-C5A3-5445-819D-C647D180BB4B}" type="slidenum">
              <a:rPr lang="da-DK" smtClean="0"/>
              <a:pPr/>
              <a:t>‹nr.›</a:t>
            </a:fld>
            <a:endParaRPr lang="da-DK"/>
          </a:p>
        </p:txBody>
      </p:sp>
      <p:sp>
        <p:nvSpPr>
          <p:cNvPr id="8" name="Pladsholder til tekst 7">
            <a:extLst>
              <a:ext uri="{FF2B5EF4-FFF2-40B4-BE49-F238E27FC236}">
                <a16:creationId xmlns:a16="http://schemas.microsoft.com/office/drawing/2014/main" id="{B5A109C6-377B-6FE6-94BE-D4FAA0273267}"/>
              </a:ext>
            </a:extLst>
          </p:cNvPr>
          <p:cNvSpPr>
            <a:spLocks noGrp="1"/>
          </p:cNvSpPr>
          <p:nvPr>
            <p:ph type="body" sz="quarter" idx="13" hasCustomPrompt="1"/>
          </p:nvPr>
        </p:nvSpPr>
        <p:spPr>
          <a:xfrm>
            <a:off x="6754368" y="231775"/>
            <a:ext cx="5168832" cy="182753"/>
          </a:xfrm>
        </p:spPr>
        <p:txBody>
          <a:bodyPr>
            <a:normAutofit/>
          </a:bodyPr>
          <a:lstStyle>
            <a:lvl1pPr marL="0" indent="0" algn="r">
              <a:buFontTx/>
              <a:buNone/>
              <a:defRPr sz="1200" b="1">
                <a:solidFill>
                  <a:schemeClr val="bg1">
                    <a:lumMod val="65000"/>
                  </a:schemeClr>
                </a:solidFill>
              </a:defRPr>
            </a:lvl1pPr>
          </a:lstStyle>
          <a:p>
            <a:pPr lvl="0"/>
            <a:r>
              <a:rPr lang="da-DK"/>
              <a:t>KLIK FOR AT INDSÆTTE FIRMANAVN</a:t>
            </a:r>
          </a:p>
        </p:txBody>
      </p:sp>
    </p:spTree>
    <p:extLst>
      <p:ext uri="{BB962C8B-B14F-4D97-AF65-F5344CB8AC3E}">
        <p14:creationId xmlns:p14="http://schemas.microsoft.com/office/powerpoint/2010/main" val="7551370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el og tekst Med billede til højre">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8C02AA-CCD9-C45A-F1F2-40A7D34A0D43}"/>
              </a:ext>
            </a:extLst>
          </p:cNvPr>
          <p:cNvSpPr>
            <a:spLocks noGrp="1"/>
          </p:cNvSpPr>
          <p:nvPr>
            <p:ph type="title"/>
          </p:nvPr>
        </p:nvSpPr>
        <p:spPr>
          <a:xfrm>
            <a:off x="1260000" y="1080000"/>
            <a:ext cx="5927501" cy="315912"/>
          </a:xfrm>
        </p:spPr>
        <p:txBody>
          <a:bodyPr anchor="t">
            <a:normAutofit/>
          </a:bodyPr>
          <a:lstStyle>
            <a:lvl1pPr algn="l">
              <a:defRPr sz="2000" b="1">
                <a:solidFill>
                  <a:srgbClr val="1B4529"/>
                </a:solidFill>
                <a:latin typeface="IBM Plex Sans" panose="020B0503050203000203" pitchFamily="34" charset="0"/>
              </a:defRPr>
            </a:lvl1pPr>
          </a:lstStyle>
          <a:p>
            <a:r>
              <a:rPr lang="da-DK"/>
              <a:t>Klik for at redigere titeltypografien i masteren</a:t>
            </a:r>
          </a:p>
        </p:txBody>
      </p:sp>
      <p:sp>
        <p:nvSpPr>
          <p:cNvPr id="3" name="Pladsholder til indhold 2">
            <a:extLst>
              <a:ext uri="{FF2B5EF4-FFF2-40B4-BE49-F238E27FC236}">
                <a16:creationId xmlns:a16="http://schemas.microsoft.com/office/drawing/2014/main" id="{5FF3099D-2911-2DC2-30C9-600914A49C92}"/>
              </a:ext>
            </a:extLst>
          </p:cNvPr>
          <p:cNvSpPr>
            <a:spLocks noGrp="1"/>
          </p:cNvSpPr>
          <p:nvPr>
            <p:ph idx="1"/>
          </p:nvPr>
        </p:nvSpPr>
        <p:spPr>
          <a:xfrm>
            <a:off x="1260000" y="1587500"/>
            <a:ext cx="5927501" cy="4589463"/>
          </a:xfrm>
        </p:spPr>
        <p:txBody>
          <a:bodyPr>
            <a:normAutofit/>
          </a:bodyPr>
          <a:lstStyle>
            <a:lvl1pPr marL="162000" indent="-162000">
              <a:defRPr sz="1000"/>
            </a:lvl1pPr>
            <a:lvl2pPr marL="342000" indent="-162000">
              <a:defRPr sz="1000"/>
            </a:lvl2pPr>
            <a:lvl3pPr marL="504000" indent="-162000">
              <a:defRPr sz="1000"/>
            </a:lvl3pPr>
            <a:lvl4pPr marL="702000" indent="-162000">
              <a:defRPr sz="1000"/>
            </a:lvl4pPr>
            <a:lvl5pPr marL="864000" indent="-162000">
              <a:defRPr sz="1000"/>
            </a:lvl5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billede 5">
            <a:extLst>
              <a:ext uri="{FF2B5EF4-FFF2-40B4-BE49-F238E27FC236}">
                <a16:creationId xmlns:a16="http://schemas.microsoft.com/office/drawing/2014/main" id="{3BC7981F-1B37-D3F7-B620-56BC9D32FDF3}"/>
              </a:ext>
            </a:extLst>
          </p:cNvPr>
          <p:cNvSpPr>
            <a:spLocks noGrp="1"/>
          </p:cNvSpPr>
          <p:nvPr>
            <p:ph type="pic" sz="quarter" idx="12" hasCustomPrompt="1"/>
          </p:nvPr>
        </p:nvSpPr>
        <p:spPr>
          <a:xfrm>
            <a:off x="7967662" y="0"/>
            <a:ext cx="4224338" cy="6858000"/>
          </a:xfrm>
          <a:solidFill>
            <a:schemeClr val="bg2"/>
          </a:solidFill>
        </p:spPr>
        <p:txBody>
          <a:bodyPr>
            <a:normAutofit/>
          </a:bodyPr>
          <a:lstStyle>
            <a:lvl1pPr marL="0" indent="0">
              <a:buFontTx/>
              <a:buNone/>
              <a:defRPr sz="1000"/>
            </a:lvl1pPr>
          </a:lstStyle>
          <a:p>
            <a:r>
              <a:rPr lang="da-DK"/>
              <a:t>Indsæt billede</a:t>
            </a:r>
          </a:p>
        </p:txBody>
      </p:sp>
      <p:sp>
        <p:nvSpPr>
          <p:cNvPr id="7" name="Pladsholder til slidenummer 6">
            <a:extLst>
              <a:ext uri="{FF2B5EF4-FFF2-40B4-BE49-F238E27FC236}">
                <a16:creationId xmlns:a16="http://schemas.microsoft.com/office/drawing/2014/main" id="{95779F86-2830-FA17-7210-ECECB2EBEA3C}"/>
              </a:ext>
            </a:extLst>
          </p:cNvPr>
          <p:cNvSpPr>
            <a:spLocks noGrp="1"/>
          </p:cNvSpPr>
          <p:nvPr>
            <p:ph type="sldNum" sz="quarter" idx="15"/>
          </p:nvPr>
        </p:nvSpPr>
        <p:spPr/>
        <p:txBody>
          <a:bodyPr/>
          <a:lstStyle>
            <a:lvl1pPr>
              <a:defRPr>
                <a:solidFill>
                  <a:schemeClr val="bg1"/>
                </a:solidFill>
              </a:defRPr>
            </a:lvl1pPr>
          </a:lstStyle>
          <a:p>
            <a:fld id="{5A0D23CF-C5A3-5445-819D-C647D180BB4B}" type="slidenum">
              <a:rPr lang="da-DK" smtClean="0"/>
              <a:pPr/>
              <a:t>‹nr.›</a:t>
            </a:fld>
            <a:endParaRPr lang="da-DK"/>
          </a:p>
        </p:txBody>
      </p:sp>
      <p:sp>
        <p:nvSpPr>
          <p:cNvPr id="8" name="Pladsholder til tekst 7">
            <a:extLst>
              <a:ext uri="{FF2B5EF4-FFF2-40B4-BE49-F238E27FC236}">
                <a16:creationId xmlns:a16="http://schemas.microsoft.com/office/drawing/2014/main" id="{5666B592-B2E0-0F65-1CDF-A32FC5D465BF}"/>
              </a:ext>
            </a:extLst>
          </p:cNvPr>
          <p:cNvSpPr>
            <a:spLocks noGrp="1"/>
          </p:cNvSpPr>
          <p:nvPr>
            <p:ph type="body" sz="quarter" idx="13" hasCustomPrompt="1"/>
          </p:nvPr>
        </p:nvSpPr>
        <p:spPr>
          <a:xfrm>
            <a:off x="6754368" y="231775"/>
            <a:ext cx="5168832" cy="182753"/>
          </a:xfrm>
        </p:spPr>
        <p:txBody>
          <a:bodyPr>
            <a:normAutofit/>
          </a:bodyPr>
          <a:lstStyle>
            <a:lvl1pPr marL="0" indent="0" algn="r">
              <a:buFontTx/>
              <a:buNone/>
              <a:defRPr sz="1200" b="1">
                <a:solidFill>
                  <a:schemeClr val="bg1"/>
                </a:solidFill>
              </a:defRPr>
            </a:lvl1pPr>
          </a:lstStyle>
          <a:p>
            <a:pPr lvl="0"/>
            <a:r>
              <a:rPr lang="da-DK"/>
              <a:t>KLIK FOR AT INDSÆTTE FIRMANAVN</a:t>
            </a:r>
          </a:p>
        </p:txBody>
      </p:sp>
      <p:sp>
        <p:nvSpPr>
          <p:cNvPr id="5" name="Pladsholder til billede 4">
            <a:extLst>
              <a:ext uri="{FF2B5EF4-FFF2-40B4-BE49-F238E27FC236}">
                <a16:creationId xmlns:a16="http://schemas.microsoft.com/office/drawing/2014/main" id="{87E76713-C586-F800-AEF6-13F0BCD08023}"/>
              </a:ext>
            </a:extLst>
          </p:cNvPr>
          <p:cNvSpPr>
            <a:spLocks noGrp="1"/>
          </p:cNvSpPr>
          <p:nvPr>
            <p:ph type="pic" sz="quarter" idx="16" hasCustomPrompt="1"/>
          </p:nvPr>
        </p:nvSpPr>
        <p:spPr>
          <a:xfrm>
            <a:off x="4187126" y="6272213"/>
            <a:ext cx="3000375" cy="449262"/>
          </a:xfrm>
        </p:spPr>
        <p:txBody>
          <a:bodyPr>
            <a:normAutofit/>
          </a:bodyPr>
          <a:lstStyle>
            <a:lvl1pPr marL="0" indent="0" algn="ctr">
              <a:buNone/>
              <a:defRPr sz="1200" b="1"/>
            </a:lvl1pPr>
          </a:lstStyle>
          <a:p>
            <a:r>
              <a:rPr lang="danish-DK"/>
              <a:t>INDSÆT LOGO</a:t>
            </a:r>
          </a:p>
        </p:txBody>
      </p:sp>
    </p:spTree>
    <p:extLst>
      <p:ext uri="{BB962C8B-B14F-4D97-AF65-F5344CB8AC3E}">
        <p14:creationId xmlns:p14="http://schemas.microsoft.com/office/powerpoint/2010/main" val="1111116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Forside Hvid">
    <p:spTree>
      <p:nvGrpSpPr>
        <p:cNvPr id="1" name=""/>
        <p:cNvGrpSpPr/>
        <p:nvPr/>
      </p:nvGrpSpPr>
      <p:grpSpPr>
        <a:xfrm>
          <a:off x="0" y="0"/>
          <a:ext cx="0" cy="0"/>
          <a:chOff x="0" y="0"/>
          <a:chExt cx="0" cy="0"/>
        </a:xfrm>
      </p:grpSpPr>
      <p:sp>
        <p:nvSpPr>
          <p:cNvPr id="13" name="Pladsholder til tekst 11">
            <a:extLst>
              <a:ext uri="{FF2B5EF4-FFF2-40B4-BE49-F238E27FC236}">
                <a16:creationId xmlns:a16="http://schemas.microsoft.com/office/drawing/2014/main" id="{248B3835-85CF-1FD8-0DC3-62B3F3861D17}"/>
              </a:ext>
            </a:extLst>
          </p:cNvPr>
          <p:cNvSpPr>
            <a:spLocks noGrp="1"/>
          </p:cNvSpPr>
          <p:nvPr>
            <p:ph type="body" sz="quarter" idx="10" hasCustomPrompt="1"/>
          </p:nvPr>
        </p:nvSpPr>
        <p:spPr>
          <a:xfrm>
            <a:off x="1" y="4614334"/>
            <a:ext cx="12184142" cy="182736"/>
          </a:xfrm>
        </p:spPr>
        <p:txBody>
          <a:bodyPr>
            <a:noAutofit/>
          </a:bodyPr>
          <a:lstStyle>
            <a:lvl1pPr marL="0" indent="0" algn="ctr">
              <a:buFontTx/>
              <a:buNone/>
              <a:defRPr sz="1100" b="1" spc="300">
                <a:solidFill>
                  <a:srgbClr val="1B4529"/>
                </a:solidFill>
              </a:defRPr>
            </a:lvl1pPr>
            <a:lvl2pPr marL="457200" indent="0">
              <a:buFontTx/>
              <a:buNone/>
              <a:defRPr sz="1100" b="1"/>
            </a:lvl2pPr>
            <a:lvl3pPr marL="914400" indent="0">
              <a:buFontTx/>
              <a:buNone/>
              <a:defRPr sz="1100" b="1"/>
            </a:lvl3pPr>
            <a:lvl4pPr marL="1371600" indent="0">
              <a:buFontTx/>
              <a:buNone/>
              <a:defRPr sz="1100" b="1"/>
            </a:lvl4pPr>
            <a:lvl5pPr marL="1828800" indent="0">
              <a:buFontTx/>
              <a:buNone/>
              <a:defRPr sz="1100" b="1"/>
            </a:lvl5pPr>
          </a:lstStyle>
          <a:p>
            <a:pPr lvl="0"/>
            <a:r>
              <a:rPr lang="da-DK"/>
              <a:t>INDSÆT TITEL</a:t>
            </a:r>
          </a:p>
        </p:txBody>
      </p:sp>
      <p:sp>
        <p:nvSpPr>
          <p:cNvPr id="2" name="Pladsholder til tekst 7">
            <a:extLst>
              <a:ext uri="{FF2B5EF4-FFF2-40B4-BE49-F238E27FC236}">
                <a16:creationId xmlns:a16="http://schemas.microsoft.com/office/drawing/2014/main" id="{C6257D34-DBF6-30EF-92A1-F01079332DEA}"/>
              </a:ext>
            </a:extLst>
          </p:cNvPr>
          <p:cNvSpPr>
            <a:spLocks noGrp="1"/>
          </p:cNvSpPr>
          <p:nvPr>
            <p:ph type="body" sz="quarter" idx="13" hasCustomPrompt="1"/>
          </p:nvPr>
        </p:nvSpPr>
        <p:spPr>
          <a:xfrm>
            <a:off x="3511584" y="4971382"/>
            <a:ext cx="5168832" cy="359007"/>
          </a:xfrm>
        </p:spPr>
        <p:txBody>
          <a:bodyPr>
            <a:normAutofit/>
          </a:bodyPr>
          <a:lstStyle>
            <a:lvl1pPr marL="0" indent="0" algn="ctr">
              <a:buFontTx/>
              <a:buNone/>
              <a:defRPr sz="1400" b="1">
                <a:solidFill>
                  <a:schemeClr val="bg1">
                    <a:lumMod val="65000"/>
                  </a:schemeClr>
                </a:solidFill>
              </a:defRPr>
            </a:lvl1pPr>
          </a:lstStyle>
          <a:p>
            <a:pPr lvl="0"/>
            <a:r>
              <a:rPr lang="da-DK"/>
              <a:t>KLIK FOR AT INDSÆTTE FIRMANAVN</a:t>
            </a:r>
          </a:p>
        </p:txBody>
      </p:sp>
      <p:pic>
        <p:nvPicPr>
          <p:cNvPr id="4" name="Billede 3">
            <a:extLst>
              <a:ext uri="{FF2B5EF4-FFF2-40B4-BE49-F238E27FC236}">
                <a16:creationId xmlns:a16="http://schemas.microsoft.com/office/drawing/2014/main" id="{96FD7029-57D9-F428-C363-465712B138DF}"/>
              </a:ext>
            </a:extLst>
          </p:cNvPr>
          <p:cNvPicPr>
            <a:picLocks noChangeAspect="1"/>
          </p:cNvPicPr>
          <p:nvPr userDrawn="1"/>
        </p:nvPicPr>
        <p:blipFill>
          <a:blip r:embed="rId2"/>
          <a:stretch>
            <a:fillRect/>
          </a:stretch>
        </p:blipFill>
        <p:spPr>
          <a:xfrm>
            <a:off x="3263900" y="1874717"/>
            <a:ext cx="5664200" cy="2616200"/>
          </a:xfrm>
          <a:prstGeom prst="rect">
            <a:avLst/>
          </a:prstGeom>
        </p:spPr>
      </p:pic>
    </p:spTree>
    <p:extLst>
      <p:ext uri="{BB962C8B-B14F-4D97-AF65-F5344CB8AC3E}">
        <p14:creationId xmlns:p14="http://schemas.microsoft.com/office/powerpoint/2010/main" val="987954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Forside med billedebaggrund">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3" name="Pladsholder til tekst 11">
            <a:extLst>
              <a:ext uri="{FF2B5EF4-FFF2-40B4-BE49-F238E27FC236}">
                <a16:creationId xmlns:a16="http://schemas.microsoft.com/office/drawing/2014/main" id="{248B3835-85CF-1FD8-0DC3-62B3F3861D17}"/>
              </a:ext>
            </a:extLst>
          </p:cNvPr>
          <p:cNvSpPr>
            <a:spLocks noGrp="1"/>
          </p:cNvSpPr>
          <p:nvPr>
            <p:ph type="body" sz="quarter" idx="10" hasCustomPrompt="1"/>
          </p:nvPr>
        </p:nvSpPr>
        <p:spPr>
          <a:xfrm>
            <a:off x="1" y="4614334"/>
            <a:ext cx="12184142" cy="182736"/>
          </a:xfrm>
        </p:spPr>
        <p:txBody>
          <a:bodyPr>
            <a:noAutofit/>
          </a:bodyPr>
          <a:lstStyle>
            <a:lvl1pPr marL="0" indent="0" algn="ctr">
              <a:buFontTx/>
              <a:buNone/>
              <a:defRPr sz="1100" b="1" spc="300">
                <a:solidFill>
                  <a:schemeClr val="bg1"/>
                </a:solidFill>
              </a:defRPr>
            </a:lvl1pPr>
            <a:lvl2pPr marL="457200" indent="0">
              <a:buFontTx/>
              <a:buNone/>
              <a:defRPr sz="1100" b="1"/>
            </a:lvl2pPr>
            <a:lvl3pPr marL="914400" indent="0">
              <a:buFontTx/>
              <a:buNone/>
              <a:defRPr sz="1100" b="1"/>
            </a:lvl3pPr>
            <a:lvl4pPr marL="1371600" indent="0">
              <a:buFontTx/>
              <a:buNone/>
              <a:defRPr sz="1100" b="1"/>
            </a:lvl4pPr>
            <a:lvl5pPr marL="1828800" indent="0">
              <a:buFontTx/>
              <a:buNone/>
              <a:defRPr sz="1100" b="1"/>
            </a:lvl5pPr>
          </a:lstStyle>
          <a:p>
            <a:pPr lvl="0"/>
            <a:r>
              <a:rPr lang="da-DK"/>
              <a:t>INDSÆT TITEL</a:t>
            </a:r>
          </a:p>
        </p:txBody>
      </p:sp>
      <p:pic>
        <p:nvPicPr>
          <p:cNvPr id="2" name="Grafik 1">
            <a:extLst>
              <a:ext uri="{FF2B5EF4-FFF2-40B4-BE49-F238E27FC236}">
                <a16:creationId xmlns:a16="http://schemas.microsoft.com/office/drawing/2014/main" id="{FE10D728-2F8E-9A79-A793-8FA18EC9AEF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422854" y="2136228"/>
            <a:ext cx="1394622" cy="2068689"/>
          </a:xfrm>
          <a:prstGeom prst="rect">
            <a:avLst/>
          </a:prstGeom>
        </p:spPr>
      </p:pic>
      <p:pic>
        <p:nvPicPr>
          <p:cNvPr id="3" name="Grafik 2">
            <a:extLst>
              <a:ext uri="{FF2B5EF4-FFF2-40B4-BE49-F238E27FC236}">
                <a16:creationId xmlns:a16="http://schemas.microsoft.com/office/drawing/2014/main" id="{AE996835-EDFE-BE3E-C688-CC762B1E3919}"/>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013220" y="2085593"/>
            <a:ext cx="1781124" cy="2156098"/>
          </a:xfrm>
          <a:prstGeom prst="rect">
            <a:avLst/>
          </a:prstGeom>
        </p:spPr>
      </p:pic>
      <p:pic>
        <p:nvPicPr>
          <p:cNvPr id="4" name="Grafik 3">
            <a:extLst>
              <a:ext uri="{FF2B5EF4-FFF2-40B4-BE49-F238E27FC236}">
                <a16:creationId xmlns:a16="http://schemas.microsoft.com/office/drawing/2014/main" id="{A9BBDDF2-8BA5-B125-BDA8-EC3EA874D96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103319" y="2085593"/>
            <a:ext cx="1658004" cy="2210671"/>
          </a:xfrm>
          <a:prstGeom prst="rect">
            <a:avLst/>
          </a:prstGeom>
        </p:spPr>
      </p:pic>
      <p:sp>
        <p:nvSpPr>
          <p:cNvPr id="5" name="Pladsholder til tekst 7">
            <a:extLst>
              <a:ext uri="{FF2B5EF4-FFF2-40B4-BE49-F238E27FC236}">
                <a16:creationId xmlns:a16="http://schemas.microsoft.com/office/drawing/2014/main" id="{93770E3A-3B01-E4A0-83E9-A2A7D43B64B6}"/>
              </a:ext>
            </a:extLst>
          </p:cNvPr>
          <p:cNvSpPr>
            <a:spLocks noGrp="1"/>
          </p:cNvSpPr>
          <p:nvPr>
            <p:ph type="body" sz="quarter" idx="13" hasCustomPrompt="1"/>
          </p:nvPr>
        </p:nvSpPr>
        <p:spPr>
          <a:xfrm>
            <a:off x="3511584" y="4971382"/>
            <a:ext cx="5168832" cy="359007"/>
          </a:xfrm>
        </p:spPr>
        <p:txBody>
          <a:bodyPr>
            <a:normAutofit/>
          </a:bodyPr>
          <a:lstStyle>
            <a:lvl1pPr marL="0" indent="0" algn="ctr">
              <a:buFontTx/>
              <a:buNone/>
              <a:defRPr sz="1400" b="1">
                <a:solidFill>
                  <a:schemeClr val="bg1"/>
                </a:solidFill>
              </a:defRPr>
            </a:lvl1pPr>
          </a:lstStyle>
          <a:p>
            <a:pPr lvl="0"/>
            <a:r>
              <a:rPr lang="da-DK"/>
              <a:t>KLIK FOR AT INDSÆTTE FIRMANAVN</a:t>
            </a:r>
          </a:p>
        </p:txBody>
      </p:sp>
    </p:spTree>
    <p:extLst>
      <p:ext uri="{BB962C8B-B14F-4D97-AF65-F5344CB8AC3E}">
        <p14:creationId xmlns:p14="http://schemas.microsoft.com/office/powerpoint/2010/main" val="22908913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el, tekt og tabel Grøn baggrund">
    <p:bg>
      <p:bgPr>
        <a:solidFill>
          <a:srgbClr val="1B4529"/>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8C02AA-CCD9-C45A-F1F2-40A7D34A0D43}"/>
              </a:ext>
            </a:extLst>
          </p:cNvPr>
          <p:cNvSpPr>
            <a:spLocks noGrp="1"/>
          </p:cNvSpPr>
          <p:nvPr>
            <p:ph type="title"/>
          </p:nvPr>
        </p:nvSpPr>
        <p:spPr>
          <a:xfrm>
            <a:off x="1260000" y="1080000"/>
            <a:ext cx="9725500" cy="315912"/>
          </a:xfrm>
        </p:spPr>
        <p:txBody>
          <a:bodyPr anchor="t">
            <a:normAutofit/>
          </a:bodyPr>
          <a:lstStyle>
            <a:lvl1pPr algn="l">
              <a:defRPr sz="2000" b="1">
                <a:solidFill>
                  <a:schemeClr val="bg1"/>
                </a:solidFill>
                <a:latin typeface="IBM Plex Sans" panose="020B0503050203000203" pitchFamily="34" charset="0"/>
              </a:defRPr>
            </a:lvl1pPr>
          </a:lstStyle>
          <a:p>
            <a:r>
              <a:rPr lang="da-DK"/>
              <a:t>Klik for at redigere titeltypografien i masteren</a:t>
            </a:r>
          </a:p>
        </p:txBody>
      </p:sp>
      <p:sp>
        <p:nvSpPr>
          <p:cNvPr id="3" name="Pladsholder til indhold 2">
            <a:extLst>
              <a:ext uri="{FF2B5EF4-FFF2-40B4-BE49-F238E27FC236}">
                <a16:creationId xmlns:a16="http://schemas.microsoft.com/office/drawing/2014/main" id="{5FF3099D-2911-2DC2-30C9-600914A49C92}"/>
              </a:ext>
            </a:extLst>
          </p:cNvPr>
          <p:cNvSpPr>
            <a:spLocks noGrp="1"/>
          </p:cNvSpPr>
          <p:nvPr>
            <p:ph idx="1"/>
          </p:nvPr>
        </p:nvSpPr>
        <p:spPr>
          <a:xfrm>
            <a:off x="1260000" y="1587501"/>
            <a:ext cx="9725500" cy="571499"/>
          </a:xfrm>
        </p:spPr>
        <p:txBody>
          <a:bodyPr>
            <a:normAutofit/>
          </a:bodyPr>
          <a:lstStyle>
            <a:lvl1pPr marL="0" indent="0">
              <a:lnSpc>
                <a:spcPct val="100000"/>
              </a:lnSpc>
              <a:buFontTx/>
              <a:buNone/>
              <a:defRPr sz="1200">
                <a:solidFill>
                  <a:schemeClr val="bg1"/>
                </a:solidFill>
              </a:defRPr>
            </a:lvl1pPr>
            <a:lvl2pPr marL="180000" indent="0">
              <a:buFontTx/>
              <a:buNone/>
              <a:defRPr sz="1200">
                <a:solidFill>
                  <a:schemeClr val="bg1"/>
                </a:solidFill>
              </a:defRPr>
            </a:lvl2pPr>
            <a:lvl3pPr marL="504000" indent="-162000">
              <a:defRPr sz="1100">
                <a:solidFill>
                  <a:schemeClr val="bg1"/>
                </a:solidFill>
              </a:defRPr>
            </a:lvl3pPr>
            <a:lvl4pPr marL="702000" indent="-162000">
              <a:defRPr sz="1100">
                <a:solidFill>
                  <a:schemeClr val="bg1"/>
                </a:solidFill>
              </a:defRPr>
            </a:lvl4pPr>
            <a:lvl5pPr marL="864000" indent="-162000">
              <a:defRPr sz="1100">
                <a:solidFill>
                  <a:schemeClr val="bg1"/>
                </a:solidFill>
              </a:defRPr>
            </a:lvl5pPr>
          </a:lstStyle>
          <a:p>
            <a:pPr lvl="0"/>
            <a:r>
              <a:rPr lang="da-DK"/>
              <a:t>Klik for at redigere teksttypografierne i masteren</a:t>
            </a:r>
          </a:p>
        </p:txBody>
      </p:sp>
      <p:sp>
        <p:nvSpPr>
          <p:cNvPr id="5" name="Pladsholder til tabel 4">
            <a:extLst>
              <a:ext uri="{FF2B5EF4-FFF2-40B4-BE49-F238E27FC236}">
                <a16:creationId xmlns:a16="http://schemas.microsoft.com/office/drawing/2014/main" id="{6007EDF7-7179-E268-82D3-9C036518E47A}"/>
              </a:ext>
            </a:extLst>
          </p:cNvPr>
          <p:cNvSpPr>
            <a:spLocks noGrp="1"/>
          </p:cNvSpPr>
          <p:nvPr>
            <p:ph type="tbl" sz="quarter" idx="10" hasCustomPrompt="1"/>
          </p:nvPr>
        </p:nvSpPr>
        <p:spPr>
          <a:xfrm>
            <a:off x="1260001" y="2328860"/>
            <a:ext cx="9725500" cy="3149600"/>
          </a:xfrm>
        </p:spPr>
        <p:txBody>
          <a:bodyPr>
            <a:normAutofit/>
          </a:bodyPr>
          <a:lstStyle>
            <a:lvl1pPr marL="0" indent="0">
              <a:buFontTx/>
              <a:buNone/>
              <a:defRPr sz="1100">
                <a:solidFill>
                  <a:schemeClr val="bg1"/>
                </a:solidFill>
              </a:defRPr>
            </a:lvl1pPr>
          </a:lstStyle>
          <a:p>
            <a:r>
              <a:rPr lang="da-DK"/>
              <a:t>Indsæt tabel og design tabellen efter behov</a:t>
            </a:r>
          </a:p>
        </p:txBody>
      </p:sp>
      <p:sp>
        <p:nvSpPr>
          <p:cNvPr id="7" name="Pladsholder til slidenummer 6">
            <a:extLst>
              <a:ext uri="{FF2B5EF4-FFF2-40B4-BE49-F238E27FC236}">
                <a16:creationId xmlns:a16="http://schemas.microsoft.com/office/drawing/2014/main" id="{943B1974-AE88-FEE0-B0E7-32BFC421753E}"/>
              </a:ext>
            </a:extLst>
          </p:cNvPr>
          <p:cNvSpPr>
            <a:spLocks noGrp="1"/>
          </p:cNvSpPr>
          <p:nvPr>
            <p:ph type="sldNum" sz="quarter" idx="13"/>
          </p:nvPr>
        </p:nvSpPr>
        <p:spPr/>
        <p:txBody>
          <a:bodyPr/>
          <a:lstStyle>
            <a:lvl1pPr>
              <a:defRPr>
                <a:solidFill>
                  <a:schemeClr val="bg1">
                    <a:lumMod val="75000"/>
                  </a:schemeClr>
                </a:solidFill>
              </a:defRPr>
            </a:lvl1pPr>
          </a:lstStyle>
          <a:p>
            <a:fld id="{5A0D23CF-C5A3-5445-819D-C647D180BB4B}" type="slidenum">
              <a:rPr lang="da-DK" smtClean="0"/>
              <a:pPr/>
              <a:t>‹nr.›</a:t>
            </a:fld>
            <a:endParaRPr lang="da-DK"/>
          </a:p>
        </p:txBody>
      </p:sp>
      <p:sp>
        <p:nvSpPr>
          <p:cNvPr id="8" name="Pladsholder til tekst 7">
            <a:extLst>
              <a:ext uri="{FF2B5EF4-FFF2-40B4-BE49-F238E27FC236}">
                <a16:creationId xmlns:a16="http://schemas.microsoft.com/office/drawing/2014/main" id="{82D2456F-D242-A533-6E25-C60A0D80F317}"/>
              </a:ext>
            </a:extLst>
          </p:cNvPr>
          <p:cNvSpPr>
            <a:spLocks noGrp="1"/>
          </p:cNvSpPr>
          <p:nvPr>
            <p:ph type="body" sz="quarter" idx="14" hasCustomPrompt="1"/>
          </p:nvPr>
        </p:nvSpPr>
        <p:spPr>
          <a:xfrm>
            <a:off x="6754368" y="231775"/>
            <a:ext cx="5168832" cy="182753"/>
          </a:xfrm>
        </p:spPr>
        <p:txBody>
          <a:bodyPr>
            <a:normAutofit/>
          </a:bodyPr>
          <a:lstStyle>
            <a:lvl1pPr marL="0" indent="0" algn="r">
              <a:buFontTx/>
              <a:buNone/>
              <a:defRPr sz="1200" b="1">
                <a:solidFill>
                  <a:schemeClr val="bg1">
                    <a:lumMod val="65000"/>
                  </a:schemeClr>
                </a:solidFill>
              </a:defRPr>
            </a:lvl1pPr>
          </a:lstStyle>
          <a:p>
            <a:pPr lvl="0"/>
            <a:r>
              <a:rPr lang="da-DK"/>
              <a:t>KLIK FOR AT INDSÆTTE FIRMANAVN</a:t>
            </a:r>
          </a:p>
        </p:txBody>
      </p:sp>
    </p:spTree>
    <p:extLst>
      <p:ext uri="{BB962C8B-B14F-4D97-AF65-F5344CB8AC3E}">
        <p14:creationId xmlns:p14="http://schemas.microsoft.com/office/powerpoint/2010/main" val="34011053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el, tekt og tabel Hvid baggrun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8C02AA-CCD9-C45A-F1F2-40A7D34A0D43}"/>
              </a:ext>
            </a:extLst>
          </p:cNvPr>
          <p:cNvSpPr>
            <a:spLocks noGrp="1"/>
          </p:cNvSpPr>
          <p:nvPr>
            <p:ph type="title"/>
          </p:nvPr>
        </p:nvSpPr>
        <p:spPr>
          <a:xfrm>
            <a:off x="1260000" y="1080000"/>
            <a:ext cx="9725500" cy="315912"/>
          </a:xfrm>
        </p:spPr>
        <p:txBody>
          <a:bodyPr anchor="t">
            <a:normAutofit/>
          </a:bodyPr>
          <a:lstStyle>
            <a:lvl1pPr algn="l">
              <a:defRPr sz="2000" b="1">
                <a:solidFill>
                  <a:srgbClr val="1B4529"/>
                </a:solidFill>
                <a:latin typeface="IBM Plex Sans" panose="020B0503050203000203" pitchFamily="34" charset="0"/>
              </a:defRPr>
            </a:lvl1pPr>
          </a:lstStyle>
          <a:p>
            <a:r>
              <a:rPr lang="da-DK"/>
              <a:t>Klik for at redigere titeltypografien i masteren</a:t>
            </a:r>
          </a:p>
        </p:txBody>
      </p:sp>
      <p:sp>
        <p:nvSpPr>
          <p:cNvPr id="3" name="Pladsholder til indhold 2">
            <a:extLst>
              <a:ext uri="{FF2B5EF4-FFF2-40B4-BE49-F238E27FC236}">
                <a16:creationId xmlns:a16="http://schemas.microsoft.com/office/drawing/2014/main" id="{5FF3099D-2911-2DC2-30C9-600914A49C92}"/>
              </a:ext>
            </a:extLst>
          </p:cNvPr>
          <p:cNvSpPr>
            <a:spLocks noGrp="1"/>
          </p:cNvSpPr>
          <p:nvPr>
            <p:ph idx="1"/>
          </p:nvPr>
        </p:nvSpPr>
        <p:spPr>
          <a:xfrm>
            <a:off x="1260000" y="1587501"/>
            <a:ext cx="9725500" cy="571499"/>
          </a:xfrm>
        </p:spPr>
        <p:txBody>
          <a:bodyPr>
            <a:normAutofit/>
          </a:bodyPr>
          <a:lstStyle>
            <a:lvl1pPr marL="0" indent="0">
              <a:lnSpc>
                <a:spcPct val="100000"/>
              </a:lnSpc>
              <a:buFontTx/>
              <a:buNone/>
              <a:defRPr sz="1200">
                <a:solidFill>
                  <a:schemeClr val="tx1"/>
                </a:solidFill>
              </a:defRPr>
            </a:lvl1pPr>
            <a:lvl2pPr marL="180000" indent="0">
              <a:buFontTx/>
              <a:buNone/>
              <a:defRPr sz="1200">
                <a:solidFill>
                  <a:schemeClr val="tx1"/>
                </a:solidFill>
              </a:defRPr>
            </a:lvl2pPr>
            <a:lvl3pPr marL="504000" indent="-162000">
              <a:defRPr sz="1100">
                <a:solidFill>
                  <a:schemeClr val="bg1"/>
                </a:solidFill>
              </a:defRPr>
            </a:lvl3pPr>
            <a:lvl4pPr marL="702000" indent="-162000">
              <a:defRPr sz="1100">
                <a:solidFill>
                  <a:schemeClr val="bg1"/>
                </a:solidFill>
              </a:defRPr>
            </a:lvl4pPr>
            <a:lvl5pPr marL="864000" indent="-162000">
              <a:defRPr sz="1100">
                <a:solidFill>
                  <a:schemeClr val="bg1"/>
                </a:solidFill>
              </a:defRPr>
            </a:lvl5pPr>
          </a:lstStyle>
          <a:p>
            <a:pPr lvl="0"/>
            <a:r>
              <a:rPr lang="da-DK"/>
              <a:t>Klik for at redigere teksttypografierne i masteren</a:t>
            </a:r>
          </a:p>
        </p:txBody>
      </p:sp>
      <p:sp>
        <p:nvSpPr>
          <p:cNvPr id="5" name="Pladsholder til tabel 4">
            <a:extLst>
              <a:ext uri="{FF2B5EF4-FFF2-40B4-BE49-F238E27FC236}">
                <a16:creationId xmlns:a16="http://schemas.microsoft.com/office/drawing/2014/main" id="{6007EDF7-7179-E268-82D3-9C036518E47A}"/>
              </a:ext>
            </a:extLst>
          </p:cNvPr>
          <p:cNvSpPr>
            <a:spLocks noGrp="1"/>
          </p:cNvSpPr>
          <p:nvPr>
            <p:ph type="tbl" sz="quarter" idx="10" hasCustomPrompt="1"/>
          </p:nvPr>
        </p:nvSpPr>
        <p:spPr>
          <a:xfrm>
            <a:off x="1260001" y="2328860"/>
            <a:ext cx="9725500" cy="3149600"/>
          </a:xfrm>
        </p:spPr>
        <p:txBody>
          <a:bodyPr>
            <a:normAutofit/>
          </a:bodyPr>
          <a:lstStyle>
            <a:lvl1pPr marL="0" indent="0">
              <a:buFontTx/>
              <a:buNone/>
              <a:defRPr sz="1100">
                <a:solidFill>
                  <a:schemeClr val="tx1"/>
                </a:solidFill>
              </a:defRPr>
            </a:lvl1pPr>
          </a:lstStyle>
          <a:p>
            <a:r>
              <a:rPr lang="da-DK"/>
              <a:t>Indsæt tabel og design tabellen efter behov</a:t>
            </a:r>
          </a:p>
        </p:txBody>
      </p:sp>
      <p:sp>
        <p:nvSpPr>
          <p:cNvPr id="7" name="Pladsholder til slidenummer 6">
            <a:extLst>
              <a:ext uri="{FF2B5EF4-FFF2-40B4-BE49-F238E27FC236}">
                <a16:creationId xmlns:a16="http://schemas.microsoft.com/office/drawing/2014/main" id="{BE059A9A-7345-5104-75C0-2885A36E1ACB}"/>
              </a:ext>
            </a:extLst>
          </p:cNvPr>
          <p:cNvSpPr>
            <a:spLocks noGrp="1"/>
          </p:cNvSpPr>
          <p:nvPr>
            <p:ph type="sldNum" sz="quarter" idx="13"/>
          </p:nvPr>
        </p:nvSpPr>
        <p:spPr/>
        <p:txBody>
          <a:bodyPr/>
          <a:lstStyle/>
          <a:p>
            <a:fld id="{5A0D23CF-C5A3-5445-819D-C647D180BB4B}" type="slidenum">
              <a:rPr lang="da-DK" smtClean="0"/>
              <a:pPr/>
              <a:t>‹nr.›</a:t>
            </a:fld>
            <a:endParaRPr lang="da-DK"/>
          </a:p>
        </p:txBody>
      </p:sp>
      <p:sp>
        <p:nvSpPr>
          <p:cNvPr id="8" name="Pladsholder til tekst 7">
            <a:extLst>
              <a:ext uri="{FF2B5EF4-FFF2-40B4-BE49-F238E27FC236}">
                <a16:creationId xmlns:a16="http://schemas.microsoft.com/office/drawing/2014/main" id="{99BF5DFB-85DE-65B0-62FD-7CCEDD9F3AC0}"/>
              </a:ext>
            </a:extLst>
          </p:cNvPr>
          <p:cNvSpPr>
            <a:spLocks noGrp="1"/>
          </p:cNvSpPr>
          <p:nvPr>
            <p:ph type="body" sz="quarter" idx="14" hasCustomPrompt="1"/>
          </p:nvPr>
        </p:nvSpPr>
        <p:spPr>
          <a:xfrm>
            <a:off x="6754368" y="231775"/>
            <a:ext cx="5168832" cy="182753"/>
          </a:xfrm>
        </p:spPr>
        <p:txBody>
          <a:bodyPr>
            <a:normAutofit/>
          </a:bodyPr>
          <a:lstStyle>
            <a:lvl1pPr marL="0" indent="0" algn="r">
              <a:buFontTx/>
              <a:buNone/>
              <a:defRPr sz="1200" b="1">
                <a:solidFill>
                  <a:schemeClr val="bg1">
                    <a:lumMod val="65000"/>
                  </a:schemeClr>
                </a:solidFill>
              </a:defRPr>
            </a:lvl1pPr>
          </a:lstStyle>
          <a:p>
            <a:pPr lvl="0"/>
            <a:r>
              <a:rPr lang="da-DK"/>
              <a:t>KLIK FOR AT INDSÆTTE FIRMANAVN</a:t>
            </a:r>
          </a:p>
        </p:txBody>
      </p:sp>
    </p:spTree>
    <p:extLst>
      <p:ext uri="{BB962C8B-B14F-4D97-AF65-F5344CB8AC3E}">
        <p14:creationId xmlns:p14="http://schemas.microsoft.com/office/powerpoint/2010/main" val="30897370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fslutningsslide">
    <p:bg>
      <p:bgPr>
        <a:solidFill>
          <a:srgbClr val="1B4529"/>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8C02AA-CCD9-C45A-F1F2-40A7D34A0D43}"/>
              </a:ext>
            </a:extLst>
          </p:cNvPr>
          <p:cNvSpPr>
            <a:spLocks noGrp="1"/>
          </p:cNvSpPr>
          <p:nvPr>
            <p:ph type="title"/>
          </p:nvPr>
        </p:nvSpPr>
        <p:spPr>
          <a:xfrm>
            <a:off x="1260000" y="1080000"/>
            <a:ext cx="9725500" cy="315912"/>
          </a:xfrm>
        </p:spPr>
        <p:txBody>
          <a:bodyPr anchor="t">
            <a:normAutofit/>
          </a:bodyPr>
          <a:lstStyle>
            <a:lvl1pPr algn="l">
              <a:defRPr sz="2000" b="1">
                <a:solidFill>
                  <a:schemeClr val="bg1"/>
                </a:solidFill>
                <a:latin typeface="IBM Plex Sans" panose="020B0503050203000203" pitchFamily="34" charset="0"/>
              </a:defRPr>
            </a:lvl1pPr>
          </a:lstStyle>
          <a:p>
            <a:r>
              <a:rPr lang="da-DK"/>
              <a:t>Klik for at redigere titeltypografien i masteren</a:t>
            </a:r>
          </a:p>
        </p:txBody>
      </p:sp>
      <p:sp>
        <p:nvSpPr>
          <p:cNvPr id="3" name="Pladsholder til indhold 2">
            <a:extLst>
              <a:ext uri="{FF2B5EF4-FFF2-40B4-BE49-F238E27FC236}">
                <a16:creationId xmlns:a16="http://schemas.microsoft.com/office/drawing/2014/main" id="{5FF3099D-2911-2DC2-30C9-600914A49C92}"/>
              </a:ext>
            </a:extLst>
          </p:cNvPr>
          <p:cNvSpPr>
            <a:spLocks noGrp="1"/>
          </p:cNvSpPr>
          <p:nvPr>
            <p:ph idx="1" hasCustomPrompt="1"/>
          </p:nvPr>
        </p:nvSpPr>
        <p:spPr>
          <a:xfrm>
            <a:off x="1260000" y="1587501"/>
            <a:ext cx="9725500" cy="1460499"/>
          </a:xfrm>
        </p:spPr>
        <p:txBody>
          <a:bodyPr>
            <a:normAutofit/>
          </a:bodyPr>
          <a:lstStyle>
            <a:lvl1pPr marL="0" indent="0">
              <a:lnSpc>
                <a:spcPct val="100000"/>
              </a:lnSpc>
              <a:spcBef>
                <a:spcPts val="200"/>
              </a:spcBef>
              <a:buFontTx/>
              <a:buNone/>
              <a:defRPr sz="1100">
                <a:solidFill>
                  <a:schemeClr val="bg1"/>
                </a:solidFill>
              </a:defRPr>
            </a:lvl1pPr>
            <a:lvl2pPr marL="180000" indent="0">
              <a:buFontTx/>
              <a:buNone/>
              <a:defRPr sz="1100">
                <a:solidFill>
                  <a:schemeClr val="bg1"/>
                </a:solidFill>
              </a:defRPr>
            </a:lvl2pPr>
            <a:lvl3pPr marL="504000" indent="-162000">
              <a:defRPr sz="1100">
                <a:solidFill>
                  <a:schemeClr val="bg1"/>
                </a:solidFill>
              </a:defRPr>
            </a:lvl3pPr>
            <a:lvl4pPr marL="702000" indent="-162000">
              <a:defRPr sz="1100">
                <a:solidFill>
                  <a:schemeClr val="bg1"/>
                </a:solidFill>
              </a:defRPr>
            </a:lvl4pPr>
            <a:lvl5pPr marL="864000" indent="-162000">
              <a:defRPr sz="1100">
                <a:solidFill>
                  <a:schemeClr val="bg1"/>
                </a:solidFill>
              </a:defRPr>
            </a:lvl5pPr>
          </a:lstStyle>
          <a:p>
            <a:pPr lvl="0"/>
            <a:r>
              <a:rPr lang="da-DK"/>
              <a:t>Indsæt virksomhedsinformation</a:t>
            </a:r>
          </a:p>
        </p:txBody>
      </p:sp>
      <p:sp>
        <p:nvSpPr>
          <p:cNvPr id="6" name="Pladsholder til slidenummer 5">
            <a:extLst>
              <a:ext uri="{FF2B5EF4-FFF2-40B4-BE49-F238E27FC236}">
                <a16:creationId xmlns:a16="http://schemas.microsoft.com/office/drawing/2014/main" id="{BFA4597E-D87E-EFB8-406E-4FC854FCE6CE}"/>
              </a:ext>
            </a:extLst>
          </p:cNvPr>
          <p:cNvSpPr>
            <a:spLocks noGrp="1"/>
          </p:cNvSpPr>
          <p:nvPr>
            <p:ph type="sldNum" sz="quarter" idx="12"/>
          </p:nvPr>
        </p:nvSpPr>
        <p:spPr/>
        <p:txBody>
          <a:bodyPr/>
          <a:lstStyle>
            <a:lvl1pPr>
              <a:defRPr>
                <a:solidFill>
                  <a:schemeClr val="bg1">
                    <a:lumMod val="75000"/>
                  </a:schemeClr>
                </a:solidFill>
              </a:defRPr>
            </a:lvl1pPr>
          </a:lstStyle>
          <a:p>
            <a:fld id="{5A0D23CF-C5A3-5445-819D-C647D180BB4B}" type="slidenum">
              <a:rPr lang="da-DK" smtClean="0"/>
              <a:pPr/>
              <a:t>‹nr.›</a:t>
            </a:fld>
            <a:endParaRPr lang="da-DK"/>
          </a:p>
        </p:txBody>
      </p:sp>
      <p:sp>
        <p:nvSpPr>
          <p:cNvPr id="7" name="Pladsholder til tekst 7">
            <a:extLst>
              <a:ext uri="{FF2B5EF4-FFF2-40B4-BE49-F238E27FC236}">
                <a16:creationId xmlns:a16="http://schemas.microsoft.com/office/drawing/2014/main" id="{A7FDD8BF-2A78-004B-3943-7208D64FBA0E}"/>
              </a:ext>
            </a:extLst>
          </p:cNvPr>
          <p:cNvSpPr>
            <a:spLocks noGrp="1"/>
          </p:cNvSpPr>
          <p:nvPr>
            <p:ph type="body" sz="quarter" idx="13" hasCustomPrompt="1"/>
          </p:nvPr>
        </p:nvSpPr>
        <p:spPr>
          <a:xfrm>
            <a:off x="6754368" y="231775"/>
            <a:ext cx="5168832" cy="182753"/>
          </a:xfrm>
        </p:spPr>
        <p:txBody>
          <a:bodyPr>
            <a:normAutofit/>
          </a:bodyPr>
          <a:lstStyle>
            <a:lvl1pPr marL="0" indent="0" algn="r">
              <a:buFontTx/>
              <a:buNone/>
              <a:defRPr sz="1200" b="1">
                <a:solidFill>
                  <a:schemeClr val="bg1">
                    <a:lumMod val="65000"/>
                  </a:schemeClr>
                </a:solidFill>
              </a:defRPr>
            </a:lvl1pPr>
          </a:lstStyle>
          <a:p>
            <a:pPr lvl="0"/>
            <a:r>
              <a:rPr lang="da-DK"/>
              <a:t>KLIK FOR AT INDSÆTTE FIRMANAVN</a:t>
            </a:r>
          </a:p>
        </p:txBody>
      </p:sp>
    </p:spTree>
    <p:extLst>
      <p:ext uri="{BB962C8B-B14F-4D97-AF65-F5344CB8AC3E}">
        <p14:creationId xmlns:p14="http://schemas.microsoft.com/office/powerpoint/2010/main" val="2348340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8852BC06-A29E-D852-5602-BFF87058C89F}"/>
              </a:ext>
            </a:extLst>
          </p:cNvPr>
          <p:cNvSpPr>
            <a:spLocks noGrp="1"/>
          </p:cNvSpPr>
          <p:nvPr>
            <p:ph type="title"/>
          </p:nvPr>
        </p:nvSpPr>
        <p:spPr>
          <a:xfrm>
            <a:off x="838200" y="365125"/>
            <a:ext cx="10515600" cy="1325563"/>
          </a:xfrm>
          <a:prstGeom prst="rect">
            <a:avLst/>
          </a:prstGeom>
        </p:spPr>
        <p:txBody>
          <a:bodyPr vert="horz" lIns="0" tIns="0" rIns="0" bIns="0" rtlCol="0" anchor="ctr">
            <a:normAutofit/>
          </a:bodyPr>
          <a:lstStyle/>
          <a:p>
            <a:r>
              <a:rPr lang="da-DK" sz="4400" b="1">
                <a:latin typeface="IBM Plex Sans" panose="020B0503050203000203" pitchFamily="34" charset="0"/>
              </a:rPr>
              <a:t>Klik for at redigere titeltypografien i masteren</a:t>
            </a:r>
          </a:p>
        </p:txBody>
      </p:sp>
      <p:sp>
        <p:nvSpPr>
          <p:cNvPr id="3" name="Pladsholder til tekst 2">
            <a:extLst>
              <a:ext uri="{FF2B5EF4-FFF2-40B4-BE49-F238E27FC236}">
                <a16:creationId xmlns:a16="http://schemas.microsoft.com/office/drawing/2014/main" id="{3B61CC4E-F6A2-4C3F-CE7B-BB195B240393}"/>
              </a:ext>
            </a:extLst>
          </p:cNvPr>
          <p:cNvSpPr>
            <a:spLocks noGrp="1"/>
          </p:cNvSpPr>
          <p:nvPr>
            <p:ph type="body" idx="1"/>
          </p:nvPr>
        </p:nvSpPr>
        <p:spPr>
          <a:xfrm>
            <a:off x="838200" y="1825625"/>
            <a:ext cx="10515600" cy="4351338"/>
          </a:xfrm>
          <a:prstGeom prst="rect">
            <a:avLst/>
          </a:prstGeom>
        </p:spPr>
        <p:txBody>
          <a:bodyPr vert="horz" lIns="0" tIns="0" rIns="0" bIns="0" rtlCol="0">
            <a:normAutofit/>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8550164C-751B-845B-9F9B-5F2B4F1FB4E6}"/>
              </a:ext>
            </a:extLst>
          </p:cNvPr>
          <p:cNvSpPr>
            <a:spLocks noGrp="1"/>
          </p:cNvSpPr>
          <p:nvPr>
            <p:ph type="dt" sz="half" idx="2"/>
          </p:nvPr>
        </p:nvSpPr>
        <p:spPr>
          <a:xfrm>
            <a:off x="838200" y="6356350"/>
            <a:ext cx="2743200" cy="365125"/>
          </a:xfrm>
          <a:prstGeom prst="rect">
            <a:avLst/>
          </a:prstGeom>
        </p:spPr>
        <p:txBody>
          <a:bodyPr vert="horz" lIns="0" tIns="0" rIns="0" bIns="0" rtlCol="0" anchor="ctr"/>
          <a:lstStyle>
            <a:lvl1pPr algn="l">
              <a:defRPr sz="1200">
                <a:solidFill>
                  <a:schemeClr val="tx1">
                    <a:tint val="75000"/>
                  </a:schemeClr>
                </a:solidFill>
                <a:latin typeface="IBM Plex Sans" panose="020B0503050203000203" pitchFamily="34" charset="0"/>
              </a:defRPr>
            </a:lvl1pPr>
          </a:lstStyle>
          <a:p>
            <a:endParaRPr lang="da-DK"/>
          </a:p>
        </p:txBody>
      </p:sp>
      <p:sp>
        <p:nvSpPr>
          <p:cNvPr id="5" name="Pladsholder til sidefod 4">
            <a:extLst>
              <a:ext uri="{FF2B5EF4-FFF2-40B4-BE49-F238E27FC236}">
                <a16:creationId xmlns:a16="http://schemas.microsoft.com/office/drawing/2014/main" id="{7AB68935-0A2D-A618-8989-FB93D31273FE}"/>
              </a:ext>
            </a:extLst>
          </p:cNvPr>
          <p:cNvSpPr>
            <a:spLocks noGrp="1"/>
          </p:cNvSpPr>
          <p:nvPr>
            <p:ph type="ftr" sz="quarter" idx="3"/>
          </p:nvPr>
        </p:nvSpPr>
        <p:spPr>
          <a:xfrm>
            <a:off x="4038600" y="6356350"/>
            <a:ext cx="4114800" cy="365125"/>
          </a:xfrm>
          <a:prstGeom prst="rect">
            <a:avLst/>
          </a:prstGeom>
        </p:spPr>
        <p:txBody>
          <a:bodyPr vert="horz" lIns="0" tIns="0" rIns="0" bIns="0" rtlCol="0" anchor="ctr"/>
          <a:lstStyle>
            <a:lvl1pPr algn="ctr">
              <a:defRPr sz="1200">
                <a:solidFill>
                  <a:schemeClr val="tx1">
                    <a:tint val="75000"/>
                  </a:schemeClr>
                </a:solidFill>
                <a:latin typeface="IBM Plex Sans" panose="020B0503050203000203" pitchFamily="34" charset="0"/>
              </a:defRPr>
            </a:lvl1pPr>
          </a:lstStyle>
          <a:p>
            <a:endParaRPr lang="da-DK"/>
          </a:p>
        </p:txBody>
      </p:sp>
      <p:sp>
        <p:nvSpPr>
          <p:cNvPr id="6" name="Pladsholder til slidenummer 5">
            <a:extLst>
              <a:ext uri="{FF2B5EF4-FFF2-40B4-BE49-F238E27FC236}">
                <a16:creationId xmlns:a16="http://schemas.microsoft.com/office/drawing/2014/main" id="{77E57B8E-CD4B-57B4-607F-20E2BE60DB5F}"/>
              </a:ext>
            </a:extLst>
          </p:cNvPr>
          <p:cNvSpPr>
            <a:spLocks noGrp="1"/>
          </p:cNvSpPr>
          <p:nvPr>
            <p:ph type="sldNum" sz="quarter" idx="4"/>
          </p:nvPr>
        </p:nvSpPr>
        <p:spPr>
          <a:xfrm>
            <a:off x="9180000" y="6356350"/>
            <a:ext cx="2743200" cy="365125"/>
          </a:xfrm>
          <a:prstGeom prst="rect">
            <a:avLst/>
          </a:prstGeom>
        </p:spPr>
        <p:txBody>
          <a:bodyPr vert="horz" lIns="0" tIns="0" rIns="0" bIns="0" rtlCol="0" anchor="ctr"/>
          <a:lstStyle>
            <a:lvl1pPr algn="r">
              <a:defRPr sz="1000">
                <a:solidFill>
                  <a:schemeClr val="tx1">
                    <a:tint val="75000"/>
                  </a:schemeClr>
                </a:solidFill>
                <a:latin typeface="IBM Plex Sans" panose="020B0503050203000203" pitchFamily="34" charset="0"/>
              </a:defRPr>
            </a:lvl1pPr>
          </a:lstStyle>
          <a:p>
            <a:fld id="{5A0D23CF-C5A3-5445-819D-C647D180BB4B}" type="slidenum">
              <a:rPr lang="da-DK" smtClean="0"/>
              <a:pPr/>
              <a:t>‹nr.›</a:t>
            </a:fld>
            <a:endParaRPr lang="da-DK"/>
          </a:p>
        </p:txBody>
      </p:sp>
    </p:spTree>
    <p:extLst>
      <p:ext uri="{BB962C8B-B14F-4D97-AF65-F5344CB8AC3E}">
        <p14:creationId xmlns:p14="http://schemas.microsoft.com/office/powerpoint/2010/main" val="3535313756"/>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5" r:id="rId5"/>
    <p:sldLayoutId id="2147483692" r:id="rId6"/>
    <p:sldLayoutId id="2147483680" r:id="rId7"/>
    <p:sldLayoutId id="2147483681" r:id="rId8"/>
    <p:sldLayoutId id="2147483682" r:id="rId9"/>
    <p:sldLayoutId id="2147483683" r:id="rId10"/>
    <p:sldLayoutId id="2147483690"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IBM Plex Sans" panose="020B050305020300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IBM Plex Sans" panose="020B050305020300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IBM Plex Sans" panose="020B050305020300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IBM Plex Sans" panose="020B050305020300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IBM Plex Sans" panose="020B050305020300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10.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hyperlink" Target="mailto:torben.nielsen@tnslib.dk" TargetMode="External"/><Relationship Id="rId2" Type="http://schemas.openxmlformats.org/officeDocument/2006/relationships/image" Target="../media/image21.jpeg"/><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tekst 1">
            <a:extLst>
              <a:ext uri="{FF2B5EF4-FFF2-40B4-BE49-F238E27FC236}">
                <a16:creationId xmlns:a16="http://schemas.microsoft.com/office/drawing/2014/main" id="{707EF895-20C1-4BDC-5C31-A71E540F3B6C}"/>
              </a:ext>
            </a:extLst>
          </p:cNvPr>
          <p:cNvSpPr>
            <a:spLocks noGrp="1"/>
          </p:cNvSpPr>
          <p:nvPr>
            <p:ph type="body" sz="quarter" idx="10"/>
          </p:nvPr>
        </p:nvSpPr>
        <p:spPr>
          <a:xfrm>
            <a:off x="7858" y="4614334"/>
            <a:ext cx="12184142" cy="182736"/>
          </a:xfrm>
        </p:spPr>
        <p:txBody>
          <a:bodyPr/>
          <a:lstStyle/>
          <a:p>
            <a:r>
              <a:rPr lang="da-DK" dirty="0"/>
              <a:t>OPGØRELSE FOR 2025</a:t>
            </a:r>
          </a:p>
        </p:txBody>
      </p:sp>
      <p:sp>
        <p:nvSpPr>
          <p:cNvPr id="3" name="Pladsholder til tekst 2">
            <a:extLst>
              <a:ext uri="{FF2B5EF4-FFF2-40B4-BE49-F238E27FC236}">
                <a16:creationId xmlns:a16="http://schemas.microsoft.com/office/drawing/2014/main" id="{88CD2414-9538-2AE3-EDD6-17D32061C944}"/>
              </a:ext>
            </a:extLst>
          </p:cNvPr>
          <p:cNvSpPr>
            <a:spLocks noGrp="1"/>
          </p:cNvSpPr>
          <p:nvPr>
            <p:ph type="body" sz="quarter" idx="13"/>
          </p:nvPr>
        </p:nvSpPr>
        <p:spPr/>
        <p:txBody>
          <a:bodyPr/>
          <a:lstStyle/>
          <a:p>
            <a:r>
              <a:rPr lang="da-DK" dirty="0"/>
              <a:t>TN-Tools A/S</a:t>
            </a:r>
          </a:p>
        </p:txBody>
      </p:sp>
    </p:spTree>
    <p:extLst>
      <p:ext uri="{BB962C8B-B14F-4D97-AF65-F5344CB8AC3E}">
        <p14:creationId xmlns:p14="http://schemas.microsoft.com/office/powerpoint/2010/main" val="24285577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dsholder til slidenummer 2">
            <a:extLst>
              <a:ext uri="{FF2B5EF4-FFF2-40B4-BE49-F238E27FC236}">
                <a16:creationId xmlns:a16="http://schemas.microsoft.com/office/drawing/2014/main" id="{F939986D-D901-9A38-87CA-07C66B4278B5}"/>
              </a:ext>
              <a:ext uri="{C183D7F6-B498-43B3-948B-1728B52AA6E4}">
                <adec:decorative xmlns:adec="http://schemas.microsoft.com/office/drawing/2017/decorative" val="1"/>
              </a:ext>
            </a:extLst>
          </p:cNvPr>
          <p:cNvSpPr>
            <a:spLocks noGrp="1"/>
          </p:cNvSpPr>
          <p:nvPr>
            <p:ph type="sldNum" sz="quarter" idx="15"/>
          </p:nvPr>
        </p:nvSpPr>
        <p:spPr/>
        <p:txBody>
          <a:bodyPr/>
          <a:lstStyle/>
          <a:p>
            <a:fld id="{5A0D23CF-C5A3-5445-819D-C647D180BB4B}" type="slidenum">
              <a:rPr lang="da-DK" smtClean="0"/>
              <a:pPr/>
              <a:t>2</a:t>
            </a:fld>
            <a:endParaRPr lang="da-DK" dirty="0"/>
          </a:p>
        </p:txBody>
      </p:sp>
      <p:sp>
        <p:nvSpPr>
          <p:cNvPr id="2" name="Titel 1">
            <a:extLst>
              <a:ext uri="{FF2B5EF4-FFF2-40B4-BE49-F238E27FC236}">
                <a16:creationId xmlns:a16="http://schemas.microsoft.com/office/drawing/2014/main" id="{605CDAA5-8445-D23D-C433-8331E0FF234D}"/>
              </a:ext>
            </a:extLst>
          </p:cNvPr>
          <p:cNvSpPr>
            <a:spLocks noGrp="1"/>
          </p:cNvSpPr>
          <p:nvPr>
            <p:ph type="title"/>
          </p:nvPr>
        </p:nvSpPr>
        <p:spPr>
          <a:xfrm>
            <a:off x="1212963" y="1142143"/>
            <a:ext cx="5975126" cy="315912"/>
          </a:xfrm>
        </p:spPr>
        <p:txBody>
          <a:bodyPr/>
          <a:lstStyle/>
          <a:p>
            <a:r>
              <a:rPr lang="da-DK" sz="2000" b="1" dirty="0">
                <a:solidFill>
                  <a:srgbClr val="014625"/>
                </a:solidFill>
                <a:effectLst/>
                <a:latin typeface="IBM Plex Sans" panose="020B0503050203000203" pitchFamily="34" charset="0"/>
              </a:rPr>
              <a:t>Indholdsfortegnelse</a:t>
            </a:r>
            <a:endParaRPr lang="da-DK" dirty="0"/>
          </a:p>
        </p:txBody>
      </p:sp>
      <p:sp>
        <p:nvSpPr>
          <p:cNvPr id="5" name="Tekstfelt 4">
            <a:extLst>
              <a:ext uri="{FF2B5EF4-FFF2-40B4-BE49-F238E27FC236}">
                <a16:creationId xmlns:a16="http://schemas.microsoft.com/office/drawing/2014/main" id="{A1F4D4BF-4AC2-2038-3C28-69D31AC2A443}"/>
              </a:ext>
            </a:extLst>
          </p:cNvPr>
          <p:cNvSpPr txBox="1"/>
          <p:nvPr/>
        </p:nvSpPr>
        <p:spPr>
          <a:xfrm>
            <a:off x="1171734" y="1518014"/>
            <a:ext cx="6333984" cy="2528641"/>
          </a:xfrm>
          <a:prstGeom prst="rect">
            <a:avLst/>
          </a:prstGeom>
          <a:noFill/>
        </p:spPr>
        <p:txBody>
          <a:bodyPr wrap="square" lIns="0" tIns="45720" rIns="91440" bIns="45720" anchor="t">
            <a:spAutoFit/>
          </a:bodyPr>
          <a:lstStyle/>
          <a:p>
            <a:pPr>
              <a:lnSpc>
                <a:spcPct val="120000"/>
              </a:lnSpc>
            </a:pPr>
            <a:r>
              <a:rPr lang="da-DK" sz="1100" dirty="0">
                <a:solidFill>
                  <a:srgbClr val="1B4529"/>
                </a:solidFill>
                <a:effectLst/>
                <a:latin typeface="IBM Plex Sans"/>
              </a:rPr>
              <a:t>Forord				side 3	</a:t>
            </a:r>
          </a:p>
          <a:p>
            <a:pPr>
              <a:lnSpc>
                <a:spcPct val="120000"/>
              </a:lnSpc>
            </a:pPr>
            <a:r>
              <a:rPr lang="da-DK" sz="1100" dirty="0">
                <a:solidFill>
                  <a:srgbClr val="1B4529"/>
                </a:solidFill>
                <a:effectLst/>
                <a:latin typeface="IBM Plex Sans"/>
              </a:rPr>
              <a:t>Fakta om TN-Tools A/S	</a:t>
            </a:r>
            <a:r>
              <a:rPr lang="da-DK" sz="1100" dirty="0">
                <a:solidFill>
                  <a:srgbClr val="1B4529"/>
                </a:solidFill>
                <a:latin typeface="IBM Plex Sans"/>
              </a:rPr>
              <a:t>	</a:t>
            </a:r>
            <a:r>
              <a:rPr lang="da-DK" sz="1100" dirty="0">
                <a:solidFill>
                  <a:srgbClr val="1B4529"/>
                </a:solidFill>
                <a:effectLst/>
                <a:latin typeface="IBM Plex Sans"/>
              </a:rPr>
              <a:t>	side 4</a:t>
            </a:r>
          </a:p>
          <a:p>
            <a:pPr>
              <a:lnSpc>
                <a:spcPct val="120000"/>
              </a:lnSpc>
            </a:pPr>
            <a:r>
              <a:rPr lang="da-DK" sz="1100" dirty="0">
                <a:solidFill>
                  <a:srgbClr val="1B4529"/>
                </a:solidFill>
                <a:latin typeface="IBM Plex Sans"/>
              </a:rPr>
              <a:t>Status og indsatser i 2025</a:t>
            </a:r>
            <a:r>
              <a:rPr lang="da-DK" sz="1100" dirty="0">
                <a:solidFill>
                  <a:srgbClr val="1B4529"/>
                </a:solidFill>
                <a:effectLst/>
                <a:latin typeface="IBM Plex Sans"/>
              </a:rPr>
              <a:t>	</a:t>
            </a:r>
            <a:r>
              <a:rPr lang="da-DK" sz="1100" dirty="0">
                <a:solidFill>
                  <a:srgbClr val="1B4529"/>
                </a:solidFill>
                <a:latin typeface="IBM Plex Sans"/>
              </a:rPr>
              <a:t>                                                       side 5   </a:t>
            </a:r>
          </a:p>
          <a:p>
            <a:pPr>
              <a:lnSpc>
                <a:spcPct val="120000"/>
              </a:lnSpc>
            </a:pPr>
            <a:r>
              <a:rPr lang="da-DK" sz="1100" dirty="0">
                <a:solidFill>
                  <a:srgbClr val="1B4529"/>
                </a:solidFill>
                <a:latin typeface="IBM Plex Sans"/>
              </a:rPr>
              <a:t>Data for TN-Tools A/S	 		Side 6                                                </a:t>
            </a:r>
            <a:endParaRPr lang="da-DK" sz="1100" dirty="0">
              <a:solidFill>
                <a:srgbClr val="1B4529"/>
              </a:solidFill>
              <a:effectLst/>
              <a:latin typeface="IBM Plex Sans" panose="020B0503050203000203" pitchFamily="34" charset="0"/>
            </a:endParaRPr>
          </a:p>
          <a:p>
            <a:pPr>
              <a:lnSpc>
                <a:spcPct val="120000"/>
              </a:lnSpc>
            </a:pPr>
            <a:r>
              <a:rPr lang="da-DK" sz="1100" dirty="0">
                <a:solidFill>
                  <a:srgbClr val="1B4529"/>
                </a:solidFill>
                <a:effectLst/>
                <a:latin typeface="IBM Plex Sans"/>
              </a:rPr>
              <a:t>Opgørelse af E-nøgletal			side 7</a:t>
            </a:r>
          </a:p>
          <a:p>
            <a:pPr>
              <a:lnSpc>
                <a:spcPct val="120000"/>
              </a:lnSpc>
            </a:pPr>
            <a:r>
              <a:rPr lang="da-DK" sz="1100" dirty="0">
                <a:solidFill>
                  <a:srgbClr val="1B4529"/>
                </a:solidFill>
                <a:effectLst/>
                <a:latin typeface="IBM Plex Sans"/>
              </a:rPr>
              <a:t>Opgørelse af S-nøgletal			side 8</a:t>
            </a:r>
          </a:p>
          <a:p>
            <a:pPr>
              <a:lnSpc>
                <a:spcPct val="120000"/>
              </a:lnSpc>
            </a:pPr>
            <a:r>
              <a:rPr lang="da-DK" sz="1100" dirty="0">
                <a:solidFill>
                  <a:srgbClr val="1B4529"/>
                </a:solidFill>
                <a:effectLst/>
                <a:latin typeface="IBM Plex Sans"/>
              </a:rPr>
              <a:t>Opgørelse af G-nøgletal			side 9</a:t>
            </a:r>
          </a:p>
          <a:p>
            <a:pPr>
              <a:lnSpc>
                <a:spcPct val="120000"/>
              </a:lnSpc>
            </a:pPr>
            <a:r>
              <a:rPr lang="da-DK" sz="1100" dirty="0">
                <a:solidFill>
                  <a:srgbClr val="1B4529"/>
                </a:solidFill>
                <a:effectLst/>
                <a:latin typeface="IBM Plex Sans"/>
              </a:rPr>
              <a:t>Opgørelsespraksis			Side 10</a:t>
            </a:r>
          </a:p>
          <a:p>
            <a:pPr>
              <a:lnSpc>
                <a:spcPct val="120000"/>
              </a:lnSpc>
            </a:pPr>
            <a:r>
              <a:rPr lang="da-DK" sz="1100" dirty="0">
                <a:solidFill>
                  <a:srgbClr val="1B4529"/>
                </a:solidFill>
                <a:effectLst/>
                <a:latin typeface="IBM Plex Sans"/>
              </a:rPr>
              <a:t>Opførelsespraksis – kommentarer		Side 11</a:t>
            </a:r>
          </a:p>
          <a:p>
            <a:pPr>
              <a:lnSpc>
                <a:spcPct val="120000"/>
              </a:lnSpc>
            </a:pPr>
            <a:r>
              <a:rPr lang="da-DK" sz="1100" dirty="0">
                <a:solidFill>
                  <a:srgbClr val="1B4529"/>
                </a:solidFill>
                <a:latin typeface="IBM Plex Sans"/>
              </a:rPr>
              <a:t>Certificeringer, mærker og forpligtelser	</a:t>
            </a:r>
            <a:r>
              <a:rPr lang="da-DK" sz="1100" dirty="0">
                <a:solidFill>
                  <a:srgbClr val="1B4529"/>
                </a:solidFill>
                <a:effectLst/>
                <a:latin typeface="IBM Plex Sans"/>
              </a:rPr>
              <a:t>	side 12</a:t>
            </a:r>
          </a:p>
          <a:p>
            <a:pPr>
              <a:lnSpc>
                <a:spcPct val="120000"/>
              </a:lnSpc>
            </a:pPr>
            <a:r>
              <a:rPr lang="da-DK" sz="1100" dirty="0">
                <a:solidFill>
                  <a:srgbClr val="1B4529"/>
                </a:solidFill>
                <a:latin typeface="IBM Plex Sans"/>
              </a:rPr>
              <a:t>Vores arbejde med FN's Verdensmål		</a:t>
            </a:r>
            <a:r>
              <a:rPr lang="en-US" sz="1100" dirty="0">
                <a:solidFill>
                  <a:srgbClr val="1B4529"/>
                </a:solidFill>
                <a:latin typeface="IBM Plex Sans"/>
              </a:rPr>
              <a:t>side 13 </a:t>
            </a:r>
          </a:p>
          <a:p>
            <a:pPr>
              <a:lnSpc>
                <a:spcPct val="120000"/>
              </a:lnSpc>
            </a:pPr>
            <a:r>
              <a:rPr lang="en-US" sz="1100" dirty="0">
                <a:solidFill>
                  <a:srgbClr val="1B4529"/>
                </a:solidFill>
                <a:effectLst/>
                <a:latin typeface="IBM Plex Sans"/>
              </a:rPr>
              <a:t>Kontaktinformation			</a:t>
            </a:r>
            <a:r>
              <a:rPr lang="en-US" sz="1100" dirty="0">
                <a:solidFill>
                  <a:srgbClr val="1B4529"/>
                </a:solidFill>
                <a:latin typeface="IBM Plex Sans"/>
              </a:rPr>
              <a:t>Side 14</a:t>
            </a:r>
            <a:r>
              <a:rPr lang="da-DK" sz="1200" dirty="0">
                <a:solidFill>
                  <a:srgbClr val="FFFFFF"/>
                </a:solidFill>
                <a:effectLst/>
                <a:latin typeface="Helvetica"/>
                <a:cs typeface="Helvetica"/>
              </a:rPr>
              <a:t>3 </a:t>
            </a:r>
          </a:p>
        </p:txBody>
      </p:sp>
      <p:pic>
        <p:nvPicPr>
          <p:cNvPr id="12" name="Picture Placeholder 11">
            <a:extLst>
              <a:ext uri="{FF2B5EF4-FFF2-40B4-BE49-F238E27FC236}">
                <a16:creationId xmlns:a16="http://schemas.microsoft.com/office/drawing/2014/main" id="{72D96F4F-C278-8C99-344F-6920D35A312C}"/>
              </a:ext>
              <a:ext uri="{C183D7F6-B498-43B3-948B-1728B52AA6E4}">
                <adec:decorative xmlns:adec="http://schemas.microsoft.com/office/drawing/2017/decorative" val="1"/>
              </a:ext>
            </a:extLst>
          </p:cNvPr>
          <p:cNvPicPr>
            <a:picLocks noGrp="1" noChangeAspect="1"/>
          </p:cNvPicPr>
          <p:nvPr>
            <p:ph type="pic" sz="quarter" idx="12"/>
          </p:nvPr>
        </p:nvPicPr>
        <p:blipFill>
          <a:blip r:embed="rId3"/>
          <a:srcRect l="3807" r="3807"/>
          <a:stretch>
            <a:fillRect/>
          </a:stretch>
        </p:blipFill>
        <p:spPr/>
      </p:pic>
      <p:sp>
        <p:nvSpPr>
          <p:cNvPr id="6" name="Pladsholder til tekst 5">
            <a:extLst>
              <a:ext uri="{FF2B5EF4-FFF2-40B4-BE49-F238E27FC236}">
                <a16:creationId xmlns:a16="http://schemas.microsoft.com/office/drawing/2014/main" id="{3E651C65-7F3A-86E7-6A23-15511A63EE1E}"/>
              </a:ext>
              <a:ext uri="{C183D7F6-B498-43B3-948B-1728B52AA6E4}">
                <adec:decorative xmlns:adec="http://schemas.microsoft.com/office/drawing/2017/decorative" val="1"/>
              </a:ext>
            </a:extLst>
          </p:cNvPr>
          <p:cNvSpPr>
            <a:spLocks noGrp="1"/>
          </p:cNvSpPr>
          <p:nvPr>
            <p:ph type="body" sz="quarter" idx="13"/>
          </p:nvPr>
        </p:nvSpPr>
        <p:spPr/>
        <p:txBody>
          <a:bodyPr/>
          <a:lstStyle/>
          <a:p>
            <a:pPr algn="ctr"/>
            <a:r>
              <a:rPr lang="da-DK" dirty="0"/>
              <a:t>TN-Tools A/S</a:t>
            </a:r>
          </a:p>
        </p:txBody>
      </p:sp>
    </p:spTree>
    <p:extLst>
      <p:ext uri="{BB962C8B-B14F-4D97-AF65-F5344CB8AC3E}">
        <p14:creationId xmlns:p14="http://schemas.microsoft.com/office/powerpoint/2010/main" val="34118378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ladsholder til slidenummer 4">
            <a:extLst>
              <a:ext uri="{FF2B5EF4-FFF2-40B4-BE49-F238E27FC236}">
                <a16:creationId xmlns:a16="http://schemas.microsoft.com/office/drawing/2014/main" id="{9227D709-4DF4-45CA-1035-7C4B6899787C}"/>
              </a:ext>
              <a:ext uri="{C183D7F6-B498-43B3-948B-1728B52AA6E4}">
                <adec:decorative xmlns:adec="http://schemas.microsoft.com/office/drawing/2017/decorative" val="0"/>
              </a:ext>
            </a:extLst>
          </p:cNvPr>
          <p:cNvSpPr>
            <a:spLocks noGrp="1"/>
          </p:cNvSpPr>
          <p:nvPr>
            <p:ph type="sldNum" sz="quarter" idx="15"/>
          </p:nvPr>
        </p:nvSpPr>
        <p:spPr/>
        <p:txBody>
          <a:bodyPr/>
          <a:lstStyle/>
          <a:p>
            <a:fld id="{5A0D23CF-C5A3-5445-819D-C647D180BB4B}" type="slidenum">
              <a:rPr lang="da-DK" smtClean="0"/>
              <a:pPr/>
              <a:t>3</a:t>
            </a:fld>
            <a:endParaRPr lang="da-DK"/>
          </a:p>
        </p:txBody>
      </p:sp>
      <p:pic>
        <p:nvPicPr>
          <p:cNvPr id="8" name="Pladsholder til billede 9">
            <a:extLst>
              <a:ext uri="{FF2B5EF4-FFF2-40B4-BE49-F238E27FC236}">
                <a16:creationId xmlns:a16="http://schemas.microsoft.com/office/drawing/2014/main" id="{E5FA2467-10BE-A58D-1DEE-3F2DEA3B23CB}"/>
              </a:ext>
              <a:ext uri="{C183D7F6-B498-43B3-948B-1728B52AA6E4}">
                <adec:decorative xmlns:adec="http://schemas.microsoft.com/office/drawing/2017/decorative" val="1"/>
              </a:ext>
            </a:extLst>
          </p:cNvPr>
          <p:cNvPicPr>
            <a:picLocks noGrp="1" noChangeAspect="1"/>
          </p:cNvPicPr>
          <p:nvPr>
            <p:ph type="pic" sz="quarter" idx="12"/>
          </p:nvPr>
        </p:nvPicPr>
        <p:blipFill rotWithShape="1">
          <a:blip r:embed="rId2" cstate="print">
            <a:extLst>
              <a:ext uri="{28A0092B-C50C-407E-A947-70E740481C1C}">
                <a14:useLocalDpi xmlns:a14="http://schemas.microsoft.com/office/drawing/2010/main"/>
              </a:ext>
            </a:extLst>
          </a:blip>
          <a:srcRect t="94" b="94"/>
          <a:stretch/>
        </p:blipFill>
        <p:spPr/>
      </p:pic>
      <p:sp>
        <p:nvSpPr>
          <p:cNvPr id="2" name="Titel 1">
            <a:extLst>
              <a:ext uri="{FF2B5EF4-FFF2-40B4-BE49-F238E27FC236}">
                <a16:creationId xmlns:a16="http://schemas.microsoft.com/office/drawing/2014/main" id="{5DD0F5F0-8B6C-31E8-048A-141C97D76771}"/>
              </a:ext>
            </a:extLst>
          </p:cNvPr>
          <p:cNvSpPr>
            <a:spLocks noGrp="1"/>
          </p:cNvSpPr>
          <p:nvPr>
            <p:ph type="title"/>
          </p:nvPr>
        </p:nvSpPr>
        <p:spPr/>
        <p:txBody>
          <a:bodyPr/>
          <a:lstStyle/>
          <a:p>
            <a:r>
              <a:rPr lang="da-DK" sz="2000" b="1" dirty="0">
                <a:solidFill>
                  <a:srgbClr val="014625"/>
                </a:solidFill>
                <a:effectLst/>
                <a:latin typeface="IBM Plex Sans" panose="020B0503050203000203" pitchFamily="34" charset="0"/>
              </a:rPr>
              <a:t>Forord</a:t>
            </a:r>
            <a:endParaRPr lang="danish-DK" dirty="0"/>
          </a:p>
        </p:txBody>
      </p:sp>
      <p:sp>
        <p:nvSpPr>
          <p:cNvPr id="3" name="Pladsholder til indhold 2">
            <a:extLst>
              <a:ext uri="{FF2B5EF4-FFF2-40B4-BE49-F238E27FC236}">
                <a16:creationId xmlns:a16="http://schemas.microsoft.com/office/drawing/2014/main" id="{42868E4A-5885-FB29-5B2F-4FA0248BB56C}"/>
              </a:ext>
            </a:extLst>
          </p:cNvPr>
          <p:cNvSpPr>
            <a:spLocks noGrp="1"/>
          </p:cNvSpPr>
          <p:nvPr>
            <p:ph idx="1"/>
          </p:nvPr>
        </p:nvSpPr>
        <p:spPr>
          <a:xfrm>
            <a:off x="1260000" y="1587500"/>
            <a:ext cx="5927501" cy="2855291"/>
          </a:xfrm>
        </p:spPr>
        <p:txBody>
          <a:bodyPr vert="horz" lIns="0" tIns="0" rIns="0" bIns="0" rtlCol="0" anchor="t">
            <a:normAutofit fontScale="92500"/>
          </a:bodyPr>
          <a:lstStyle/>
          <a:p>
            <a:pPr marL="0" indent="0">
              <a:lnSpc>
                <a:spcPct val="120000"/>
              </a:lnSpc>
              <a:buNone/>
            </a:pPr>
            <a:endParaRPr lang="en-US" dirty="0">
              <a:solidFill>
                <a:srgbClr val="0000FF"/>
              </a:solidFill>
              <a:latin typeface="IBM Plex Sans"/>
            </a:endParaRPr>
          </a:p>
          <a:p>
            <a:pPr marL="172720" indent="-172720">
              <a:lnSpc>
                <a:spcPct val="120000"/>
              </a:lnSpc>
              <a:spcBef>
                <a:spcPts val="0"/>
              </a:spcBef>
              <a:buFont typeface="Arial" panose="020B0604020202020204" pitchFamily="34" charset="0"/>
              <a:buChar char="•"/>
            </a:pPr>
            <a:r>
              <a:rPr lang="da-DK" sz="1200" dirty="0">
                <a:solidFill>
                  <a:srgbClr val="0000FF"/>
                </a:solidFill>
                <a:latin typeface="IBM Plex Sans"/>
              </a:rPr>
              <a:t>TN-Tools A/S fremstiller og genopsliber kundespecifikke skærende værktøjer i form af fræsere og bor til metalindustrien, primært i Europa.</a:t>
            </a:r>
          </a:p>
          <a:p>
            <a:pPr marL="172720" indent="-172720">
              <a:lnSpc>
                <a:spcPct val="120000"/>
              </a:lnSpc>
              <a:spcBef>
                <a:spcPts val="0"/>
              </a:spcBef>
              <a:buFont typeface="Arial" panose="020B0604020202020204" pitchFamily="34" charset="0"/>
              <a:buChar char="•"/>
            </a:pPr>
            <a:r>
              <a:rPr lang="da-DK" sz="1200" dirty="0">
                <a:solidFill>
                  <a:srgbClr val="0000FF"/>
                </a:solidFill>
                <a:latin typeface="IBM Plex Sans"/>
              </a:rPr>
              <a:t>Vores mission er, at udbrede viden om fordelene ved anvendelse af trinværktøjer.</a:t>
            </a:r>
          </a:p>
          <a:p>
            <a:pPr marL="172720" indent="-172720">
              <a:lnSpc>
                <a:spcPct val="120000"/>
              </a:lnSpc>
              <a:spcBef>
                <a:spcPts val="0"/>
              </a:spcBef>
              <a:buFont typeface="Arial" panose="020B0604020202020204" pitchFamily="34" charset="0"/>
              <a:buChar char="•"/>
            </a:pPr>
            <a:r>
              <a:rPr lang="da-DK" sz="1200" dirty="0">
                <a:solidFill>
                  <a:srgbClr val="0000FF"/>
                </a:solidFill>
                <a:latin typeface="IBM Plex Sans"/>
              </a:rPr>
              <a:t>Vores vision er, at kunderne via kendskab til vores trinværktøjer aktivere besparelser via øget produktionshastighed og levetid på værktøjer, hvor det er teknisk muligt, frem for traditionelle værktøjsløsninger.</a:t>
            </a:r>
          </a:p>
          <a:p>
            <a:pPr marL="172720" indent="-172720">
              <a:lnSpc>
                <a:spcPct val="120000"/>
              </a:lnSpc>
              <a:spcBef>
                <a:spcPts val="0"/>
              </a:spcBef>
            </a:pPr>
            <a:r>
              <a:rPr lang="da-DK" sz="1200" dirty="0">
                <a:solidFill>
                  <a:srgbClr val="0000FF"/>
                </a:solidFill>
                <a:latin typeface="IBM Plex Sans"/>
              </a:rPr>
              <a:t>Trinværktøjer reducerer procestiden og derved øges produktiviteten og processikkerheden, samtidig med at energiforbruget og CO2 belastningen reduceres hos vores kunder.</a:t>
            </a:r>
          </a:p>
          <a:p>
            <a:pPr marL="172720" indent="-172720">
              <a:lnSpc>
                <a:spcPct val="120000"/>
              </a:lnSpc>
              <a:spcBef>
                <a:spcPts val="0"/>
              </a:spcBef>
              <a:buFont typeface="Arial" panose="020B0604020202020204" pitchFamily="34" charset="0"/>
              <a:buChar char="•"/>
            </a:pPr>
            <a:r>
              <a:rPr lang="da-DK" sz="1200" dirty="0">
                <a:solidFill>
                  <a:srgbClr val="0000FF"/>
                </a:solidFill>
                <a:latin typeface="IBM Plex Sans"/>
              </a:rPr>
              <a:t>Hos TN-Tools arbejder vi målrettet på, at afklare og reducere vores CO2 aftryk i alle 3 Scope. </a:t>
            </a:r>
          </a:p>
          <a:p>
            <a:pPr marL="172720" indent="-172720">
              <a:lnSpc>
                <a:spcPct val="120000"/>
              </a:lnSpc>
              <a:spcBef>
                <a:spcPts val="0"/>
              </a:spcBef>
            </a:pPr>
            <a:r>
              <a:rPr lang="da-DK" sz="1200" dirty="0">
                <a:solidFill>
                  <a:srgbClr val="0000FF"/>
                </a:solidFill>
                <a:latin typeface="IBM Plex Sans"/>
              </a:rPr>
              <a:t>Med vores ESG-rapport, ønsker vi årlig at gøre status og fastholde fokus på løbende forbedringer af vores ydeevne inden for ESG nøgletal og rapportering til interessenter.</a:t>
            </a:r>
          </a:p>
          <a:p>
            <a:pPr marL="161925" indent="-161925"/>
            <a:endParaRPr lang="danish-DK" dirty="0"/>
          </a:p>
        </p:txBody>
      </p:sp>
      <p:sp>
        <p:nvSpPr>
          <p:cNvPr id="6" name="Pladsholder til tekst 5">
            <a:extLst>
              <a:ext uri="{FF2B5EF4-FFF2-40B4-BE49-F238E27FC236}">
                <a16:creationId xmlns:a16="http://schemas.microsoft.com/office/drawing/2014/main" id="{9E4D9944-F4FA-2925-E2E3-4216C88F31F0}"/>
              </a:ext>
              <a:ext uri="{C183D7F6-B498-43B3-948B-1728B52AA6E4}">
                <adec:decorative xmlns:adec="http://schemas.microsoft.com/office/drawing/2017/decorative" val="1"/>
              </a:ext>
            </a:extLst>
          </p:cNvPr>
          <p:cNvSpPr>
            <a:spLocks noGrp="1"/>
          </p:cNvSpPr>
          <p:nvPr>
            <p:ph type="body" sz="quarter" idx="13"/>
          </p:nvPr>
        </p:nvSpPr>
        <p:spPr>
          <a:xfrm>
            <a:off x="6982092" y="284327"/>
            <a:ext cx="5168832" cy="182753"/>
          </a:xfrm>
        </p:spPr>
        <p:txBody>
          <a:bodyPr vert="horz" lIns="0" tIns="0" rIns="0" bIns="0" rtlCol="0" anchor="t">
            <a:normAutofit/>
          </a:bodyPr>
          <a:lstStyle/>
          <a:p>
            <a:pPr algn="ctr"/>
            <a:r>
              <a:rPr lang="en-GB" dirty="0"/>
              <a:t>TN-Tools A/S</a:t>
            </a:r>
            <a:endParaRPr lang="danish-DK" dirty="0"/>
          </a:p>
        </p:txBody>
      </p:sp>
      <p:pic>
        <p:nvPicPr>
          <p:cNvPr id="13" name="Pladsholder til billede 12" descr="Et billede, der indeholder Grafik, Font/skrifttype, grafisk design, design&#10;&#10;AI-genereret indhold kan være ukorrekt.">
            <a:extLst>
              <a:ext uri="{FF2B5EF4-FFF2-40B4-BE49-F238E27FC236}">
                <a16:creationId xmlns:a16="http://schemas.microsoft.com/office/drawing/2014/main" id="{F44B87AF-73FA-9F62-97C4-C2FE86736018}"/>
              </a:ext>
            </a:extLst>
          </p:cNvPr>
          <p:cNvPicPr>
            <a:picLocks noGrp="1" noChangeAspect="1"/>
          </p:cNvPicPr>
          <p:nvPr>
            <p:ph type="pic" sz="quarter" idx="16"/>
          </p:nvPr>
        </p:nvPicPr>
        <p:blipFill>
          <a:blip r:embed="rId3">
            <a:extLst>
              <a:ext uri="{28A0092B-C50C-407E-A947-70E740481C1C}">
                <a14:useLocalDpi xmlns:a14="http://schemas.microsoft.com/office/drawing/2010/main" val="0"/>
              </a:ext>
            </a:extLst>
          </a:blip>
          <a:srcRect t="16427" b="16427"/>
          <a:stretch>
            <a:fillRect/>
          </a:stretch>
        </p:blipFill>
        <p:spPr>
          <a:xfrm>
            <a:off x="2589063" y="6131719"/>
            <a:ext cx="3000375" cy="449262"/>
          </a:xfrm>
          <a:prstGeom prst="rect">
            <a:avLst/>
          </a:prstGeom>
        </p:spPr>
      </p:pic>
    </p:spTree>
    <p:extLst>
      <p:ext uri="{BB962C8B-B14F-4D97-AF65-F5344CB8AC3E}">
        <p14:creationId xmlns:p14="http://schemas.microsoft.com/office/powerpoint/2010/main" val="23308760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dsholder til slidenummer 3">
            <a:extLst>
              <a:ext uri="{FF2B5EF4-FFF2-40B4-BE49-F238E27FC236}">
                <a16:creationId xmlns:a16="http://schemas.microsoft.com/office/drawing/2014/main" id="{C767AC30-00A7-B9B5-3817-93E3E73B5A36}"/>
              </a:ext>
              <a:ext uri="{C183D7F6-B498-43B3-948B-1728B52AA6E4}">
                <adec:decorative xmlns:adec="http://schemas.microsoft.com/office/drawing/2017/decorative" val="0"/>
              </a:ext>
            </a:extLst>
          </p:cNvPr>
          <p:cNvSpPr>
            <a:spLocks noGrp="1"/>
          </p:cNvSpPr>
          <p:nvPr>
            <p:ph type="sldNum" sz="quarter" idx="13"/>
          </p:nvPr>
        </p:nvSpPr>
        <p:spPr/>
        <p:txBody>
          <a:bodyPr/>
          <a:lstStyle/>
          <a:p>
            <a:fld id="{5A0D23CF-C5A3-5445-819D-C647D180BB4B}" type="slidenum">
              <a:rPr lang="da-DK" smtClean="0"/>
              <a:pPr/>
              <a:t>4</a:t>
            </a:fld>
            <a:endParaRPr lang="da-DK"/>
          </a:p>
        </p:txBody>
      </p:sp>
      <p:sp>
        <p:nvSpPr>
          <p:cNvPr id="2" name="Titel 1">
            <a:extLst>
              <a:ext uri="{FF2B5EF4-FFF2-40B4-BE49-F238E27FC236}">
                <a16:creationId xmlns:a16="http://schemas.microsoft.com/office/drawing/2014/main" id="{1608F56D-C89D-DE84-91C7-A83339D3AA9A}"/>
              </a:ext>
            </a:extLst>
          </p:cNvPr>
          <p:cNvSpPr>
            <a:spLocks noGrp="1"/>
          </p:cNvSpPr>
          <p:nvPr>
            <p:ph type="title"/>
          </p:nvPr>
        </p:nvSpPr>
        <p:spPr/>
        <p:txBody>
          <a:bodyPr>
            <a:normAutofit/>
          </a:bodyPr>
          <a:lstStyle/>
          <a:p>
            <a:r>
              <a:rPr lang="da-DK" sz="2000" b="1" dirty="0">
                <a:solidFill>
                  <a:srgbClr val="FFFFFF"/>
                </a:solidFill>
                <a:effectLst/>
                <a:latin typeface="IBM Plex Sans" panose="020B0503050203000203" pitchFamily="34" charset="0"/>
              </a:rPr>
              <a:t>Fakta om TN-Værktøjsslibning</a:t>
            </a:r>
            <a:endParaRPr lang="da-DK" dirty="0"/>
          </a:p>
        </p:txBody>
      </p:sp>
      <p:sp>
        <p:nvSpPr>
          <p:cNvPr id="6" name="Pladsholder til tabel 5">
            <a:extLst>
              <a:ext uri="{FF2B5EF4-FFF2-40B4-BE49-F238E27FC236}">
                <a16:creationId xmlns:a16="http://schemas.microsoft.com/office/drawing/2014/main" id="{B9233924-95D2-4078-C418-65C79635A557}"/>
              </a:ext>
              <a:ext uri="{C183D7F6-B498-43B3-948B-1728B52AA6E4}">
                <adec:decorative xmlns:adec="http://schemas.microsoft.com/office/drawing/2017/decorative" val="1"/>
              </a:ext>
            </a:extLst>
          </p:cNvPr>
          <p:cNvSpPr>
            <a:spLocks noGrp="1"/>
          </p:cNvSpPr>
          <p:nvPr>
            <p:ph type="tbl" sz="quarter" idx="10"/>
          </p:nvPr>
        </p:nvSpPr>
        <p:spPr/>
        <p:txBody>
          <a:bodyPr/>
          <a:lstStyle/>
          <a:p>
            <a:endParaRPr lang="en-GB"/>
          </a:p>
        </p:txBody>
      </p:sp>
      <p:sp>
        <p:nvSpPr>
          <p:cNvPr id="7" name="Pladsholder til tekst 6">
            <a:extLst>
              <a:ext uri="{FF2B5EF4-FFF2-40B4-BE49-F238E27FC236}">
                <a16:creationId xmlns:a16="http://schemas.microsoft.com/office/drawing/2014/main" id="{27A887F9-7748-0F2F-321B-52D681331AAC}"/>
              </a:ext>
              <a:ext uri="{C183D7F6-B498-43B3-948B-1728B52AA6E4}">
                <adec:decorative xmlns:adec="http://schemas.microsoft.com/office/drawing/2017/decorative" val="1"/>
              </a:ext>
            </a:extLst>
          </p:cNvPr>
          <p:cNvSpPr>
            <a:spLocks noGrp="1"/>
          </p:cNvSpPr>
          <p:nvPr>
            <p:ph type="body" sz="quarter" idx="14"/>
          </p:nvPr>
        </p:nvSpPr>
        <p:spPr/>
        <p:txBody>
          <a:bodyPr vert="horz" lIns="0" tIns="0" rIns="0" bIns="0" rtlCol="0" anchor="t">
            <a:normAutofit/>
          </a:bodyPr>
          <a:lstStyle/>
          <a:p>
            <a:r>
              <a:rPr lang="da-DK" dirty="0"/>
              <a:t>TN-Tools A/S</a:t>
            </a:r>
          </a:p>
          <a:p>
            <a:endParaRPr lang="da-DK" dirty="0"/>
          </a:p>
        </p:txBody>
      </p:sp>
      <p:graphicFrame>
        <p:nvGraphicFramePr>
          <p:cNvPr id="5" name="Tabel 4">
            <a:extLst>
              <a:ext uri="{FF2B5EF4-FFF2-40B4-BE49-F238E27FC236}">
                <a16:creationId xmlns:a16="http://schemas.microsoft.com/office/drawing/2014/main" id="{975FD6E3-E6A3-4EB0-D582-C28868F4432A}"/>
              </a:ext>
            </a:extLst>
          </p:cNvPr>
          <p:cNvGraphicFramePr>
            <a:graphicFrameLocks noGrp="1"/>
          </p:cNvGraphicFramePr>
          <p:nvPr>
            <p:extLst>
              <p:ext uri="{D42A27DB-BD31-4B8C-83A1-F6EECF244321}">
                <p14:modId xmlns:p14="http://schemas.microsoft.com/office/powerpoint/2010/main" val="1021753296"/>
              </p:ext>
            </p:extLst>
          </p:nvPr>
        </p:nvGraphicFramePr>
        <p:xfrm>
          <a:off x="1266136" y="2223642"/>
          <a:ext cx="9706663" cy="4137972"/>
        </p:xfrm>
        <a:graphic>
          <a:graphicData uri="http://schemas.openxmlformats.org/drawingml/2006/table">
            <a:tbl>
              <a:tblPr>
                <a:tableStyleId>{72833802-FEF1-4C79-8D5D-14CF1EAF98D9}</a:tableStyleId>
              </a:tblPr>
              <a:tblGrid>
                <a:gridCol w="2279423">
                  <a:extLst>
                    <a:ext uri="{9D8B030D-6E8A-4147-A177-3AD203B41FA5}">
                      <a16:colId xmlns:a16="http://schemas.microsoft.com/office/drawing/2014/main" val="174978973"/>
                    </a:ext>
                  </a:extLst>
                </a:gridCol>
                <a:gridCol w="7427240">
                  <a:extLst>
                    <a:ext uri="{9D8B030D-6E8A-4147-A177-3AD203B41FA5}">
                      <a16:colId xmlns:a16="http://schemas.microsoft.com/office/drawing/2014/main" val="1524555372"/>
                    </a:ext>
                  </a:extLst>
                </a:gridCol>
              </a:tblGrid>
              <a:tr h="77201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1000" b="1" i="0" dirty="0">
                          <a:ln>
                            <a:noFill/>
                          </a:ln>
                          <a:solidFill>
                            <a:srgbClr val="004000"/>
                          </a:solidFill>
                          <a:effectLst/>
                          <a:latin typeface="IBM Plex Sans" panose="020B0503050203000203" pitchFamily="34" charset="0"/>
                        </a:rPr>
                        <a:t>Sektor</a:t>
                      </a:r>
                    </a:p>
                  </a:txBody>
                  <a:tcPr marL="180000" marR="108000" marT="216000" marB="251999" anchor="ctr">
                    <a:lnL w="6350" cap="flat" cmpd="sng" algn="ctr">
                      <a:noFill/>
                      <a:prstDash val="solid"/>
                      <a:miter lim="800000"/>
                    </a:lnL>
                    <a:lnR w="6350" cap="flat" cmpd="sng" algn="ctr">
                      <a:solidFill>
                        <a:srgbClr val="004000"/>
                      </a:solidFill>
                      <a:prstDash val="solid"/>
                      <a:round/>
                      <a:headEnd type="none" w="med" len="med"/>
                      <a:tailEnd type="none" w="med" len="med"/>
                    </a:lnR>
                    <a:lnT w="6350" cap="flat" cmpd="sng" algn="ctr">
                      <a:noFill/>
                      <a:prstDash val="solid"/>
                      <a:miter lim="800000"/>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tabLst/>
                        <a:defRPr/>
                      </a:pPr>
                      <a:r>
                        <a:rPr kumimoji="0" lang="da-DK" sz="1000" b="0" i="0" u="none" strike="noStrike" kern="1200" cap="none" spc="0" normalizeH="0" baseline="0" noProof="0" dirty="0">
                          <a:ln>
                            <a:noFill/>
                          </a:ln>
                          <a:solidFill>
                            <a:srgbClr val="0000FF"/>
                          </a:solidFill>
                          <a:effectLst/>
                          <a:uLnTx/>
                          <a:uFillTx/>
                          <a:latin typeface="IBM Plex Sans"/>
                          <a:ea typeface="+mn-ea"/>
                          <a:cs typeface="+mn-cs"/>
                        </a:rPr>
                        <a:t>Jern og metalindustrien primært i Europa.</a:t>
                      </a:r>
                    </a:p>
                  </a:txBody>
                  <a:tcPr marL="180000" marR="108000" marT="216000" marB="251999" anchor="ctr">
                    <a:lnL w="6350" cap="flat" cmpd="sng" algn="ctr">
                      <a:solidFill>
                        <a:srgbClr val="004000"/>
                      </a:solidFill>
                      <a:prstDash val="solid"/>
                      <a:round/>
                      <a:headEnd type="none" w="med" len="med"/>
                      <a:tailEnd type="none" w="med" len="med"/>
                    </a:lnL>
                    <a:lnR w="6350" cap="flat" cmpd="sng" algn="ctr">
                      <a:noFill/>
                      <a:prstDash val="solid"/>
                      <a:miter lim="800000"/>
                    </a:lnR>
                    <a:lnT w="6350" cap="flat" cmpd="sng" algn="ctr">
                      <a:noFill/>
                      <a:prstDash val="solid"/>
                      <a:miter lim="800000"/>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08934017"/>
                  </a:ext>
                </a:extLst>
              </a:tr>
              <a:tr h="676181">
                <a:tc>
                  <a:txBody>
                    <a:bodyPr/>
                    <a:lstStyle/>
                    <a:p>
                      <a:r>
                        <a:rPr lang="da-DK" sz="1000" b="1" i="0">
                          <a:ln>
                            <a:noFill/>
                          </a:ln>
                          <a:solidFill>
                            <a:srgbClr val="004000"/>
                          </a:solidFill>
                          <a:effectLst/>
                          <a:latin typeface="IBM Plex Sans" panose="020B0503050203000203" pitchFamily="34" charset="0"/>
                        </a:rPr>
                        <a:t>Produkter/services</a:t>
                      </a:r>
                    </a:p>
                  </a:txBody>
                  <a:tcPr marL="180000" marR="108000" marT="216000" marB="251999" anchor="ctr">
                    <a:lnL w="6350" cap="flat" cmpd="sng" algn="ctr">
                      <a:noFill/>
                      <a:prstDash val="solid"/>
                      <a:miter lim="800000"/>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tabLst/>
                        <a:defRPr/>
                      </a:pPr>
                      <a:r>
                        <a:rPr kumimoji="0" lang="da-DK" sz="1000" b="0" i="0" u="none" strike="noStrike" kern="1200" cap="none" spc="0" normalizeH="0" baseline="0" noProof="0" dirty="0">
                          <a:ln>
                            <a:noFill/>
                          </a:ln>
                          <a:solidFill>
                            <a:srgbClr val="0000FF"/>
                          </a:solidFill>
                          <a:effectLst/>
                          <a:uLnTx/>
                          <a:uFillTx/>
                          <a:latin typeface="IBM Plex Sans" panose="020B0503050203000203" pitchFamily="34" charset="0"/>
                          <a:ea typeface="+mn-ea"/>
                          <a:cs typeface="+mn-cs"/>
                        </a:rPr>
                        <a:t>F</a:t>
                      </a:r>
                      <a:r>
                        <a:rPr kumimoji="0" lang="da-DK" sz="1000" b="0" i="0" u="none" strike="noStrike" kern="1200" cap="none" spc="0" normalizeH="0" baseline="0" noProof="0" dirty="0">
                          <a:ln>
                            <a:noFill/>
                          </a:ln>
                          <a:solidFill>
                            <a:srgbClr val="0000FF"/>
                          </a:solidFill>
                          <a:effectLst/>
                          <a:uLnTx/>
                          <a:uFillTx/>
                          <a:latin typeface="IBM Plex Sans"/>
                          <a:ea typeface="+mn-ea"/>
                          <a:cs typeface="+mn-cs"/>
                        </a:rPr>
                        <a:t>remstiller og genopsliber kundespecifikke skærende værktøjer i form af fræsere og bor primært til metalindustrien.</a:t>
                      </a:r>
                    </a:p>
                  </a:txBody>
                  <a:tcPr marL="180000" marR="108000" marT="216000" marB="251999" anchor="ctr">
                    <a:lnL w="6350" cap="flat" cmpd="sng" algn="ctr">
                      <a:solidFill>
                        <a:srgbClr val="004000"/>
                      </a:solidFill>
                      <a:prstDash val="solid"/>
                      <a:round/>
                      <a:headEnd type="none" w="med" len="med"/>
                      <a:tailEnd type="none" w="med" len="med"/>
                    </a:lnL>
                    <a:lnR w="6350" cap="flat" cmpd="sng" algn="ctr">
                      <a:noFill/>
                      <a:prstDash val="solid"/>
                      <a:miter lim="800000"/>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37760999"/>
                  </a:ext>
                </a:extLst>
              </a:tr>
              <a:tr h="0">
                <a:tc>
                  <a:txBody>
                    <a:bodyPr/>
                    <a:lstStyle/>
                    <a:p>
                      <a:r>
                        <a:rPr lang="da-DK" sz="1000" b="1" i="0" dirty="0">
                          <a:ln>
                            <a:noFill/>
                          </a:ln>
                          <a:solidFill>
                            <a:srgbClr val="004000"/>
                          </a:solidFill>
                          <a:effectLst/>
                          <a:latin typeface="IBM Plex Sans" panose="020B0503050203000203" pitchFamily="34" charset="0"/>
                        </a:rPr>
                        <a:t>Markeder</a:t>
                      </a:r>
                    </a:p>
                  </a:txBody>
                  <a:tcPr marL="180000" marR="108000" marT="216000" marB="251999" anchor="ctr">
                    <a:lnL w="6350" cap="flat" cmpd="sng" algn="ctr">
                      <a:noFill/>
                      <a:prstDash val="solid"/>
                      <a:miter lim="800000"/>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da-DK" sz="1000" b="0" i="0" dirty="0">
                          <a:ln>
                            <a:noFill/>
                          </a:ln>
                          <a:solidFill>
                            <a:srgbClr val="0000FF"/>
                          </a:solidFill>
                          <a:effectLst/>
                          <a:latin typeface="IBM Plex Sans" panose="020B0503050203000203" pitchFamily="34" charset="0"/>
                        </a:rPr>
                        <a:t>Salg i Danmark via egne sælgere, salg i Europa via forhandleraftale med Seco </a:t>
                      </a:r>
                    </a:p>
                  </a:txBody>
                  <a:tcPr marL="180000" marR="108000" marT="216000" marB="251999" anchor="ctr">
                    <a:lnL w="6350" cap="flat" cmpd="sng" algn="ctr">
                      <a:solidFill>
                        <a:srgbClr val="004000"/>
                      </a:solidFill>
                      <a:prstDash val="solid"/>
                      <a:round/>
                      <a:headEnd type="none" w="med" len="med"/>
                      <a:tailEnd type="none" w="med" len="med"/>
                    </a:lnL>
                    <a:lnR w="6350" cap="flat" cmpd="sng" algn="ctr">
                      <a:noFill/>
                      <a:prstDash val="solid"/>
                      <a:miter lim="800000"/>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247643"/>
                  </a:ext>
                </a:extLst>
              </a:tr>
              <a:tr h="0">
                <a:tc>
                  <a:txBody>
                    <a:bodyPr/>
                    <a:lstStyle/>
                    <a:p>
                      <a:r>
                        <a:rPr lang="da-DK" sz="1000" b="1" i="0">
                          <a:ln>
                            <a:noFill/>
                          </a:ln>
                          <a:solidFill>
                            <a:srgbClr val="004000"/>
                          </a:solidFill>
                          <a:effectLst/>
                          <a:latin typeface="IBM Plex Sans" panose="020B0503050203000203" pitchFamily="34" charset="0"/>
                        </a:rPr>
                        <a:t>Omsætning</a:t>
                      </a:r>
                    </a:p>
                  </a:txBody>
                  <a:tcPr marL="180000" marR="108000" marT="216000" marB="251999" anchor="ctr">
                    <a:lnL w="6350" cap="flat" cmpd="sng" algn="ctr">
                      <a:noFill/>
                      <a:prstDash val="solid"/>
                      <a:miter lim="800000"/>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da-DK" sz="1000" b="0" i="0" dirty="0">
                          <a:ln>
                            <a:noFill/>
                          </a:ln>
                          <a:solidFill>
                            <a:srgbClr val="0000FF"/>
                          </a:solidFill>
                          <a:effectLst/>
                          <a:latin typeface="IBM Plex Sans" panose="020B0503050203000203" pitchFamily="34" charset="0"/>
                        </a:rPr>
                        <a:t>-</a:t>
                      </a:r>
                    </a:p>
                  </a:txBody>
                  <a:tcPr marL="180000" marR="108000" marT="216000" marB="251999" anchor="ctr">
                    <a:lnL w="6350" cap="flat" cmpd="sng" algn="ctr">
                      <a:solidFill>
                        <a:srgbClr val="004000"/>
                      </a:solidFill>
                      <a:prstDash val="solid"/>
                      <a:round/>
                      <a:headEnd type="none" w="med" len="med"/>
                      <a:tailEnd type="none" w="med" len="med"/>
                    </a:lnL>
                    <a:lnR w="6350" cap="flat" cmpd="sng" algn="ctr">
                      <a:noFill/>
                      <a:prstDash val="solid"/>
                      <a:miter lim="800000"/>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14336614"/>
                  </a:ext>
                </a:extLst>
              </a:tr>
              <a:tr h="676181">
                <a:tc>
                  <a:txBody>
                    <a:bodyPr/>
                    <a:lstStyle/>
                    <a:p>
                      <a:r>
                        <a:rPr lang="da-DK" sz="1000" b="1" i="0">
                          <a:ln>
                            <a:noFill/>
                          </a:ln>
                          <a:solidFill>
                            <a:srgbClr val="004000"/>
                          </a:solidFill>
                          <a:effectLst/>
                          <a:latin typeface="IBM Plex Sans" panose="020B0503050203000203" pitchFamily="34" charset="0"/>
                        </a:rPr>
                        <a:t>Antal ansatte</a:t>
                      </a:r>
                    </a:p>
                  </a:txBody>
                  <a:tcPr marL="180000" marR="108000" marT="216000" marB="251999" anchor="ctr">
                    <a:lnL w="6350" cap="flat" cmpd="sng" algn="ctr">
                      <a:noFill/>
                      <a:prstDash val="solid"/>
                      <a:miter lim="800000"/>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da-DK" sz="1000" b="0" i="0" dirty="0">
                          <a:ln>
                            <a:noFill/>
                          </a:ln>
                          <a:solidFill>
                            <a:srgbClr val="0000FF"/>
                          </a:solidFill>
                          <a:effectLst/>
                          <a:latin typeface="IBM Plex Sans" panose="020B0503050203000203" pitchFamily="34" charset="0"/>
                        </a:rPr>
                        <a:t>5 medarbejdere i administrationen og 26 medarbejdere i produktionen, i alt 31.</a:t>
                      </a:r>
                    </a:p>
                  </a:txBody>
                  <a:tcPr marL="180000" marR="108000" marT="216000" marB="251999" anchor="ctr">
                    <a:lnL w="6350" cap="flat" cmpd="sng" algn="ctr">
                      <a:solidFill>
                        <a:srgbClr val="004000"/>
                      </a:solidFill>
                      <a:prstDash val="solid"/>
                      <a:round/>
                      <a:headEnd type="none" w="med" len="med"/>
                      <a:tailEnd type="none" w="med" len="med"/>
                    </a:lnL>
                    <a:lnR w="6350" cap="flat" cmpd="sng" algn="ctr">
                      <a:noFill/>
                      <a:prstDash val="solid"/>
                      <a:miter lim="800000"/>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14812374"/>
                  </a:ext>
                </a:extLst>
              </a:tr>
              <a:tr h="0">
                <a:tc>
                  <a:txBody>
                    <a:bodyPr/>
                    <a:lstStyle/>
                    <a:p>
                      <a:r>
                        <a:rPr lang="da-DK" sz="1000" b="1" i="0">
                          <a:ln>
                            <a:noFill/>
                          </a:ln>
                          <a:solidFill>
                            <a:srgbClr val="004000"/>
                          </a:solidFill>
                          <a:effectLst/>
                          <a:latin typeface="IBM Plex Sans" panose="020B0503050203000203" pitchFamily="34" charset="0"/>
                        </a:rPr>
                        <a:t>Opgørelsesperiode</a:t>
                      </a:r>
                    </a:p>
                  </a:txBody>
                  <a:tcPr marL="180000" marR="108000" marT="216000" marB="251999" anchor="ctr">
                    <a:lnL w="6350" cap="flat" cmpd="sng" algn="ctr">
                      <a:noFill/>
                      <a:prstDash val="solid"/>
                      <a:miter lim="800000"/>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noFill/>
                      <a:prstDash val="solid"/>
                      <a:miter lim="800000"/>
                    </a:lnB>
                    <a:lnTlToBr w="12700" cmpd="sng">
                      <a:noFill/>
                      <a:prstDash val="solid"/>
                    </a:lnTlToBr>
                    <a:lnBlToTr w="12700" cmpd="sng">
                      <a:noFill/>
                      <a:prstDash val="solid"/>
                    </a:lnBlToTr>
                    <a:solidFill>
                      <a:schemeClr val="bg1"/>
                    </a:solidFill>
                  </a:tcPr>
                </a:tc>
                <a:tc>
                  <a:txBody>
                    <a:bodyPr/>
                    <a:lstStyle/>
                    <a:p>
                      <a:r>
                        <a:rPr lang="da-DK" sz="1000" b="0" i="0" dirty="0">
                          <a:ln>
                            <a:noFill/>
                          </a:ln>
                          <a:solidFill>
                            <a:srgbClr val="0000FF"/>
                          </a:solidFill>
                          <a:effectLst/>
                          <a:latin typeface="IBM Plex Sans" panose="020B0503050203000203" pitchFamily="34" charset="0"/>
                        </a:rPr>
                        <a:t>Opgørelsen af data er for hele året 2025, og er baseret på interne registreringer og de officielle CO2 faktorer i klimakompasset.</a:t>
                      </a:r>
                    </a:p>
                  </a:txBody>
                  <a:tcPr marL="180000" marR="108000" marT="216000" marB="251999" anchor="ctr">
                    <a:lnL w="6350" cap="flat" cmpd="sng" algn="ctr">
                      <a:solidFill>
                        <a:srgbClr val="004000"/>
                      </a:solidFill>
                      <a:prstDash val="solid"/>
                      <a:round/>
                      <a:headEnd type="none" w="med" len="med"/>
                      <a:tailEnd type="none" w="med" len="med"/>
                    </a:lnL>
                    <a:lnR w="6350" cap="flat" cmpd="sng" algn="ctr">
                      <a:noFill/>
                      <a:prstDash val="solid"/>
                      <a:miter lim="800000"/>
                    </a:lnR>
                    <a:lnT w="6350" cap="flat" cmpd="sng" algn="ctr">
                      <a:solidFill>
                        <a:srgbClr val="004000"/>
                      </a:solidFill>
                      <a:prstDash val="solid"/>
                      <a:round/>
                      <a:headEnd type="none" w="med" len="med"/>
                      <a:tailEnd type="none" w="med" len="med"/>
                    </a:lnT>
                    <a:lnB w="6350" cap="flat" cmpd="sng" algn="ctr">
                      <a:noFill/>
                      <a:prstDash val="solid"/>
                      <a:miter lim="800000"/>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60174839"/>
                  </a:ext>
                </a:extLst>
              </a:tr>
            </a:tbl>
          </a:graphicData>
        </a:graphic>
      </p:graphicFrame>
    </p:spTree>
    <p:extLst>
      <p:ext uri="{BB962C8B-B14F-4D97-AF65-F5344CB8AC3E}">
        <p14:creationId xmlns:p14="http://schemas.microsoft.com/office/powerpoint/2010/main" val="25673072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dsholder til slidenummer 3">
            <a:extLst>
              <a:ext uri="{FF2B5EF4-FFF2-40B4-BE49-F238E27FC236}">
                <a16:creationId xmlns:a16="http://schemas.microsoft.com/office/drawing/2014/main" id="{5C81C068-6FC2-FCE6-D8CC-C24CA25EA9E2}"/>
              </a:ext>
              <a:ext uri="{C183D7F6-B498-43B3-948B-1728B52AA6E4}">
                <adec:decorative xmlns:adec="http://schemas.microsoft.com/office/drawing/2017/decorative" val="0"/>
              </a:ext>
            </a:extLst>
          </p:cNvPr>
          <p:cNvSpPr>
            <a:spLocks noGrp="1"/>
          </p:cNvSpPr>
          <p:nvPr>
            <p:ph type="sldNum" sz="quarter" idx="13"/>
          </p:nvPr>
        </p:nvSpPr>
        <p:spPr/>
        <p:txBody>
          <a:bodyPr/>
          <a:lstStyle/>
          <a:p>
            <a:fld id="{5A0D23CF-C5A3-5445-819D-C647D180BB4B}" type="slidenum">
              <a:rPr lang="da-DK" smtClean="0"/>
              <a:pPr/>
              <a:t>5</a:t>
            </a:fld>
            <a:endParaRPr lang="da-DK"/>
          </a:p>
        </p:txBody>
      </p:sp>
      <p:sp>
        <p:nvSpPr>
          <p:cNvPr id="2" name="Titel 1">
            <a:extLst>
              <a:ext uri="{FF2B5EF4-FFF2-40B4-BE49-F238E27FC236}">
                <a16:creationId xmlns:a16="http://schemas.microsoft.com/office/drawing/2014/main" id="{22DADCE7-FDE6-F853-C0D8-DACCC4D27072}"/>
              </a:ext>
            </a:extLst>
          </p:cNvPr>
          <p:cNvSpPr>
            <a:spLocks noGrp="1"/>
          </p:cNvSpPr>
          <p:nvPr>
            <p:ph type="title"/>
          </p:nvPr>
        </p:nvSpPr>
        <p:spPr/>
        <p:txBody>
          <a:bodyPr/>
          <a:lstStyle/>
          <a:p>
            <a:r>
              <a:rPr lang="da-DK" dirty="0"/>
              <a:t>Status og indsatser for 2025</a:t>
            </a:r>
          </a:p>
        </p:txBody>
      </p:sp>
      <p:sp>
        <p:nvSpPr>
          <p:cNvPr id="6" name="Pladsholder til tabel 5">
            <a:extLst>
              <a:ext uri="{FF2B5EF4-FFF2-40B4-BE49-F238E27FC236}">
                <a16:creationId xmlns:a16="http://schemas.microsoft.com/office/drawing/2014/main" id="{C889D2E3-34B2-CF01-773E-511BB0500B0E}"/>
              </a:ext>
              <a:ext uri="{C183D7F6-B498-43B3-948B-1728B52AA6E4}">
                <adec:decorative xmlns:adec="http://schemas.microsoft.com/office/drawing/2017/decorative" val="1"/>
              </a:ext>
            </a:extLst>
          </p:cNvPr>
          <p:cNvSpPr>
            <a:spLocks noGrp="1"/>
          </p:cNvSpPr>
          <p:nvPr>
            <p:ph type="tbl" sz="quarter" idx="10"/>
          </p:nvPr>
        </p:nvSpPr>
        <p:spPr/>
        <p:txBody>
          <a:bodyPr/>
          <a:lstStyle/>
          <a:p>
            <a:endParaRPr lang="en-GB"/>
          </a:p>
        </p:txBody>
      </p:sp>
      <p:sp>
        <p:nvSpPr>
          <p:cNvPr id="7" name="Pladsholder til tekst 6">
            <a:extLst>
              <a:ext uri="{FF2B5EF4-FFF2-40B4-BE49-F238E27FC236}">
                <a16:creationId xmlns:a16="http://schemas.microsoft.com/office/drawing/2014/main" id="{BDC5B658-815D-F32E-705A-614E04674155}"/>
              </a:ext>
              <a:ext uri="{C183D7F6-B498-43B3-948B-1728B52AA6E4}">
                <adec:decorative xmlns:adec="http://schemas.microsoft.com/office/drawing/2017/decorative" val="1"/>
              </a:ext>
            </a:extLst>
          </p:cNvPr>
          <p:cNvSpPr>
            <a:spLocks noGrp="1"/>
          </p:cNvSpPr>
          <p:nvPr>
            <p:ph type="body" sz="quarter" idx="14"/>
          </p:nvPr>
        </p:nvSpPr>
        <p:spPr/>
        <p:txBody>
          <a:bodyPr/>
          <a:lstStyle/>
          <a:p>
            <a:r>
              <a:rPr lang="da-DK" dirty="0"/>
              <a:t>TN-Tools A/S</a:t>
            </a:r>
          </a:p>
          <a:p>
            <a:endParaRPr lang="da-DK" dirty="0"/>
          </a:p>
        </p:txBody>
      </p:sp>
      <p:graphicFrame>
        <p:nvGraphicFramePr>
          <p:cNvPr id="5" name="Tabel 2">
            <a:extLst>
              <a:ext uri="{FF2B5EF4-FFF2-40B4-BE49-F238E27FC236}">
                <a16:creationId xmlns:a16="http://schemas.microsoft.com/office/drawing/2014/main" id="{DFF3E158-58F3-DF4E-FBE9-F478ABBFB50F}"/>
              </a:ext>
            </a:extLst>
          </p:cNvPr>
          <p:cNvGraphicFramePr>
            <a:graphicFrameLocks noGrp="1"/>
          </p:cNvGraphicFramePr>
          <p:nvPr>
            <p:extLst>
              <p:ext uri="{D42A27DB-BD31-4B8C-83A1-F6EECF244321}">
                <p14:modId xmlns:p14="http://schemas.microsoft.com/office/powerpoint/2010/main" val="2831517799"/>
              </p:ext>
            </p:extLst>
          </p:nvPr>
        </p:nvGraphicFramePr>
        <p:xfrm>
          <a:off x="1165697" y="1590109"/>
          <a:ext cx="9766302" cy="4459056"/>
        </p:xfrm>
        <a:graphic>
          <a:graphicData uri="http://schemas.openxmlformats.org/drawingml/2006/table">
            <a:tbl>
              <a:tblPr firstRow="1" bandRow="1">
                <a:tableStyleId>{5C22544A-7EE6-4342-B048-85BDC9FD1C3A}</a:tableStyleId>
              </a:tblPr>
              <a:tblGrid>
                <a:gridCol w="3255434">
                  <a:extLst>
                    <a:ext uri="{9D8B030D-6E8A-4147-A177-3AD203B41FA5}">
                      <a16:colId xmlns:a16="http://schemas.microsoft.com/office/drawing/2014/main" val="977650474"/>
                    </a:ext>
                  </a:extLst>
                </a:gridCol>
                <a:gridCol w="3255434">
                  <a:extLst>
                    <a:ext uri="{9D8B030D-6E8A-4147-A177-3AD203B41FA5}">
                      <a16:colId xmlns:a16="http://schemas.microsoft.com/office/drawing/2014/main" val="2325505502"/>
                    </a:ext>
                  </a:extLst>
                </a:gridCol>
                <a:gridCol w="3255434">
                  <a:extLst>
                    <a:ext uri="{9D8B030D-6E8A-4147-A177-3AD203B41FA5}">
                      <a16:colId xmlns:a16="http://schemas.microsoft.com/office/drawing/2014/main" val="2014990038"/>
                    </a:ext>
                  </a:extLst>
                </a:gridCol>
              </a:tblGrid>
              <a:tr h="40927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a-DK" sz="1000" b="1" i="0" kern="1200" spc="200" baseline="0" dirty="0">
                          <a:solidFill>
                            <a:schemeClr val="lt1"/>
                          </a:solidFill>
                          <a:effectLst/>
                          <a:latin typeface="IBM Plex Sans"/>
                          <a:ea typeface="+mn-ea"/>
                          <a:cs typeface="+mn-cs"/>
                        </a:rPr>
                        <a:t>AMBITIONER</a:t>
                      </a:r>
                      <a:endParaRPr lang="da-DK" sz="1000" b="1" i="0" spc="200" baseline="0" dirty="0">
                        <a:latin typeface="IBM Plex Sans"/>
                      </a:endParaRPr>
                    </a:p>
                  </a:txBody>
                  <a:tcPr anchor="ctr">
                    <a:lnL w="12700" cmpd="sng">
                      <a:noFill/>
                    </a:lnL>
                    <a:lnR w="3175" cap="flat" cmpd="sng" algn="ctr">
                      <a:solidFill>
                        <a:schemeClr val="bg1"/>
                      </a:solidFill>
                      <a:prstDash val="solid"/>
                      <a:round/>
                      <a:headEnd type="none" w="med" len="med"/>
                      <a:tailEnd type="none" w="med" len="med"/>
                    </a:lnR>
                    <a:lnT w="12700" cmpd="sng">
                      <a:noFill/>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40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a-DK" sz="1000" b="1" i="0" kern="1200" spc="200" baseline="0" dirty="0">
                          <a:solidFill>
                            <a:schemeClr val="lt1"/>
                          </a:solidFill>
                          <a:effectLst/>
                          <a:latin typeface="IBM Plex Sans"/>
                          <a:ea typeface="+mn-ea"/>
                          <a:cs typeface="+mn-cs"/>
                        </a:rPr>
                        <a:t>TILTAG</a:t>
                      </a:r>
                      <a:endParaRPr lang="da-DK" sz="1000" b="1" i="0" spc="200" baseline="0" dirty="0">
                        <a:latin typeface="IBM Plex Sans"/>
                      </a:endParaRPr>
                    </a:p>
                  </a:txBody>
                  <a:tcPr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12700" cmpd="sng">
                      <a:noFill/>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40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a-DK" sz="1000" b="1" i="0" kern="1200" spc="200" baseline="0" dirty="0">
                          <a:solidFill>
                            <a:schemeClr val="lt1"/>
                          </a:solidFill>
                          <a:effectLst/>
                          <a:latin typeface="IBM Plex Sans"/>
                          <a:ea typeface="+mn-ea"/>
                          <a:cs typeface="+mn-cs"/>
                        </a:rPr>
                        <a:t>STATUS</a:t>
                      </a:r>
                      <a:endParaRPr lang="da-DK" sz="1000" b="1" i="0" spc="200" baseline="0" dirty="0">
                        <a:latin typeface="IBM Plex Sans"/>
                      </a:endParaRPr>
                    </a:p>
                  </a:txBody>
                  <a:tcPr anchor="ctr">
                    <a:lnL w="3175" cap="flat" cmpd="sng" algn="ctr">
                      <a:solidFill>
                        <a:schemeClr val="bg1"/>
                      </a:solidFill>
                      <a:prstDash val="solid"/>
                      <a:round/>
                      <a:headEnd type="none" w="med" len="med"/>
                      <a:tailEnd type="none" w="med" len="med"/>
                    </a:lnL>
                    <a:lnR w="12700" cmpd="sng">
                      <a:noFill/>
                    </a:lnR>
                    <a:lnT w="12700" cmpd="sng">
                      <a:noFill/>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4000"/>
                    </a:solidFill>
                  </a:tcPr>
                </a:tc>
                <a:extLst>
                  <a:ext uri="{0D108BD9-81ED-4DB2-BD59-A6C34878D82A}">
                    <a16:rowId xmlns:a16="http://schemas.microsoft.com/office/drawing/2014/main" val="1047672910"/>
                  </a:ext>
                </a:extLst>
              </a:tr>
              <a:tr h="4049782">
                <a:tc>
                  <a:txBody>
                    <a:bodyPr/>
                    <a:lstStyle/>
                    <a:p>
                      <a:pPr>
                        <a:lnSpc>
                          <a:spcPct val="120000"/>
                        </a:lnSpc>
                      </a:pPr>
                      <a:r>
                        <a:rPr lang="da-DK" sz="850" b="0" i="0" kern="1200" dirty="0">
                          <a:solidFill>
                            <a:schemeClr val="bg1"/>
                          </a:solidFill>
                          <a:effectLst/>
                          <a:latin typeface="IBM Plex Sans"/>
                          <a:ea typeface="+mn-ea"/>
                          <a:cs typeface="+mn-cs"/>
                        </a:rPr>
                        <a:t>Målsætning 1: Yderligere afklaring på scope 3 - CO2 last.</a:t>
                      </a:r>
                    </a:p>
                    <a:p>
                      <a:pPr>
                        <a:lnSpc>
                          <a:spcPct val="120000"/>
                        </a:lnSpc>
                      </a:pPr>
                      <a:endParaRPr lang="da-DK" sz="850" b="0" i="0" kern="1200" dirty="0">
                        <a:solidFill>
                          <a:schemeClr val="bg1"/>
                        </a:solidFill>
                        <a:effectLst/>
                        <a:latin typeface="IBM Plex Sans"/>
                        <a:ea typeface="+mn-ea"/>
                        <a:cs typeface="+mn-cs"/>
                      </a:endParaRPr>
                    </a:p>
                    <a:p>
                      <a:pPr>
                        <a:lnSpc>
                          <a:spcPct val="120000"/>
                        </a:lnSpc>
                      </a:pPr>
                      <a:endParaRPr lang="da-DK" sz="850" b="0" i="0" kern="1200" dirty="0">
                        <a:solidFill>
                          <a:schemeClr val="bg1"/>
                        </a:solidFill>
                        <a:effectLst/>
                        <a:latin typeface="IBM Plex Sans"/>
                        <a:ea typeface="+mn-ea"/>
                        <a:cs typeface="+mn-cs"/>
                      </a:endParaRPr>
                    </a:p>
                    <a:p>
                      <a:pPr>
                        <a:lnSpc>
                          <a:spcPct val="120000"/>
                        </a:lnSpc>
                      </a:pPr>
                      <a:r>
                        <a:rPr lang="da-DK" sz="850" b="0" i="0" kern="1200" dirty="0">
                          <a:solidFill>
                            <a:schemeClr val="bg1"/>
                          </a:solidFill>
                          <a:effectLst/>
                          <a:latin typeface="IBM Plex Sans"/>
                          <a:ea typeface="+mn-ea"/>
                          <a:cs typeface="+mn-cs"/>
                        </a:rPr>
                        <a:t>Målsætning 2: Få valide data fra vores leverandører af hårdmetal ( findes ikke som normtal).</a:t>
                      </a:r>
                    </a:p>
                    <a:p>
                      <a:pPr>
                        <a:lnSpc>
                          <a:spcPct val="120000"/>
                        </a:lnSpc>
                      </a:pPr>
                      <a:endParaRPr lang="da-DK" sz="850" b="0" i="0" kern="1200" dirty="0">
                        <a:solidFill>
                          <a:schemeClr val="bg1"/>
                        </a:solidFill>
                        <a:effectLst/>
                        <a:latin typeface="IBM Plex Sans"/>
                        <a:ea typeface="+mn-ea"/>
                        <a:cs typeface="+mn-cs"/>
                      </a:endParaRPr>
                    </a:p>
                    <a:p>
                      <a:pPr>
                        <a:lnSpc>
                          <a:spcPct val="120000"/>
                        </a:lnSpc>
                      </a:pPr>
                      <a:endParaRPr lang="da-DK" sz="850" b="0" i="0" kern="1200" dirty="0">
                        <a:solidFill>
                          <a:schemeClr val="bg1"/>
                        </a:solidFill>
                        <a:effectLst/>
                        <a:latin typeface="IBM Plex Sans"/>
                        <a:ea typeface="+mn-ea"/>
                        <a:cs typeface="+mn-cs"/>
                      </a:endParaRPr>
                    </a:p>
                    <a:p>
                      <a:pPr>
                        <a:lnSpc>
                          <a:spcPct val="120000"/>
                        </a:lnSpc>
                      </a:pPr>
                      <a:r>
                        <a:rPr lang="da-DK" sz="850" b="0" i="0" kern="1200" dirty="0">
                          <a:solidFill>
                            <a:schemeClr val="bg1"/>
                          </a:solidFill>
                          <a:effectLst/>
                          <a:latin typeface="IBM Plex Sans"/>
                          <a:ea typeface="+mn-ea"/>
                          <a:cs typeface="+mn-cs"/>
                        </a:rPr>
                        <a:t>Målsætning 3: </a:t>
                      </a:r>
                      <a:r>
                        <a:rPr kumimoji="0" lang="da-DK" sz="850" b="0" i="0" u="none" strike="noStrike" kern="1200" cap="none" spc="0" normalizeH="0" baseline="0" noProof="0" dirty="0">
                          <a:ln>
                            <a:noFill/>
                          </a:ln>
                          <a:solidFill>
                            <a:srgbClr val="FFFFFF"/>
                          </a:solidFill>
                          <a:effectLst/>
                          <a:uLnTx/>
                          <a:uFillTx/>
                          <a:latin typeface="IBM Plex Sans"/>
                          <a:ea typeface="+mn-ea"/>
                          <a:cs typeface="+mn-cs"/>
                        </a:rPr>
                        <a:t> Udvide kendskab til, og dokumentation i Klimakompasset som grundlag for beregning af mere præcis CO2-last.</a:t>
                      </a:r>
                    </a:p>
                    <a:p>
                      <a:pPr>
                        <a:lnSpc>
                          <a:spcPct val="120000"/>
                        </a:lnSpc>
                      </a:pPr>
                      <a:endParaRPr kumimoji="0" lang="da-DK" sz="850" b="0" i="0" u="none" strike="noStrike" kern="1200" cap="none" spc="0" normalizeH="0" baseline="0" noProof="0" dirty="0">
                        <a:ln>
                          <a:noFill/>
                        </a:ln>
                        <a:solidFill>
                          <a:srgbClr val="FFFFFF"/>
                        </a:solidFill>
                        <a:effectLst/>
                        <a:uLnTx/>
                        <a:uFillTx/>
                        <a:latin typeface="IBM Plex Sans"/>
                        <a:ea typeface="+mn-ea"/>
                        <a:cs typeface="+mn-cs"/>
                      </a:endParaRPr>
                    </a:p>
                    <a:p>
                      <a:pPr>
                        <a:lnSpc>
                          <a:spcPct val="120000"/>
                        </a:lnSpc>
                      </a:pPr>
                      <a:r>
                        <a:rPr kumimoji="0" lang="da-DK" sz="850" b="0" i="0" u="none" strike="noStrike" kern="1200" cap="none" spc="0" normalizeH="0" baseline="0" noProof="0" dirty="0">
                          <a:ln>
                            <a:noFill/>
                          </a:ln>
                          <a:solidFill>
                            <a:srgbClr val="FFFFFF"/>
                          </a:solidFill>
                          <a:effectLst/>
                          <a:uLnTx/>
                          <a:uFillTx/>
                          <a:latin typeface="IBM Plex Sans"/>
                          <a:ea typeface="+mn-ea"/>
                          <a:cs typeface="+mn-cs"/>
                        </a:rPr>
                        <a:t>Målsætning 4: Forbedre udnyttelsen af overskudsstrøm fra solceller og strømkvaliteten (el-udfald der stopper maskiner/ ødelægger elektronikken). </a:t>
                      </a:r>
                    </a:p>
                    <a:p>
                      <a:pPr>
                        <a:lnSpc>
                          <a:spcPct val="120000"/>
                        </a:lnSpc>
                      </a:pPr>
                      <a:endParaRPr kumimoji="0" lang="da-DK" sz="850" b="0" i="0" u="none" strike="noStrike" kern="1200" cap="none" spc="0" normalizeH="0" baseline="0" noProof="0" dirty="0">
                        <a:ln>
                          <a:noFill/>
                        </a:ln>
                        <a:solidFill>
                          <a:srgbClr val="FFFFFF"/>
                        </a:solidFill>
                        <a:effectLst/>
                        <a:uLnTx/>
                        <a:uFillTx/>
                        <a:latin typeface="IBM Plex Sans"/>
                        <a:ea typeface="+mn-ea"/>
                        <a:cs typeface="+mn-cs"/>
                      </a:endParaRPr>
                    </a:p>
                    <a:p>
                      <a:pPr>
                        <a:lnSpc>
                          <a:spcPct val="120000"/>
                        </a:lnSpc>
                      </a:pPr>
                      <a:r>
                        <a:rPr kumimoji="0" lang="da-DK" sz="850" b="0" i="0" u="none" strike="noStrike" kern="1200" cap="none" spc="0" normalizeH="0" baseline="0" noProof="0" dirty="0">
                          <a:ln>
                            <a:noFill/>
                          </a:ln>
                          <a:solidFill>
                            <a:srgbClr val="FFFFFF"/>
                          </a:solidFill>
                          <a:effectLst/>
                          <a:uLnTx/>
                          <a:uFillTx/>
                          <a:latin typeface="IBM Plex Sans"/>
                          <a:ea typeface="+mn-ea"/>
                          <a:cs typeface="+mn-cs"/>
                        </a:rPr>
                        <a:t>Målsætning 5: Fortsat reduktion af strømforbruget.</a:t>
                      </a:r>
                    </a:p>
                    <a:p>
                      <a:pPr>
                        <a:lnSpc>
                          <a:spcPct val="120000"/>
                        </a:lnSpc>
                      </a:pPr>
                      <a:endParaRPr kumimoji="0" lang="da-DK" sz="850" b="0" i="0" u="none" strike="noStrike" kern="1200" cap="none" spc="0" normalizeH="0" baseline="0" noProof="0" dirty="0">
                        <a:ln>
                          <a:noFill/>
                        </a:ln>
                        <a:solidFill>
                          <a:srgbClr val="FFFFFF"/>
                        </a:solidFill>
                        <a:effectLst/>
                        <a:uLnTx/>
                        <a:uFillTx/>
                        <a:latin typeface="IBM Plex Sans"/>
                        <a:ea typeface="+mn-ea"/>
                        <a:cs typeface="+mn-cs"/>
                      </a:endParaRPr>
                    </a:p>
                    <a:p>
                      <a:pPr>
                        <a:lnSpc>
                          <a:spcPct val="120000"/>
                        </a:lnSpc>
                      </a:pPr>
                      <a:endParaRPr kumimoji="0" lang="da-DK" sz="850" b="0" i="0" u="none" strike="noStrike" kern="1200" cap="none" spc="0" normalizeH="0" baseline="0" noProof="0" dirty="0">
                        <a:ln>
                          <a:noFill/>
                        </a:ln>
                        <a:solidFill>
                          <a:srgbClr val="FFFFFF"/>
                        </a:solidFill>
                        <a:effectLst/>
                        <a:uLnTx/>
                        <a:uFillTx/>
                        <a:latin typeface="IBM Plex Sans"/>
                        <a:ea typeface="+mn-ea"/>
                        <a:cs typeface="+mn-cs"/>
                      </a:endParaRPr>
                    </a:p>
                    <a:p>
                      <a:pPr>
                        <a:lnSpc>
                          <a:spcPct val="120000"/>
                        </a:lnSpc>
                      </a:pPr>
                      <a:endParaRPr kumimoji="0" lang="da-DK" sz="850" b="0" i="0" u="none" strike="noStrike" kern="1200" cap="none" spc="0" normalizeH="0" baseline="0" noProof="0" dirty="0">
                        <a:ln>
                          <a:noFill/>
                        </a:ln>
                        <a:solidFill>
                          <a:srgbClr val="FFFFFF"/>
                        </a:solidFill>
                        <a:effectLst/>
                        <a:uLnTx/>
                        <a:uFillTx/>
                        <a:latin typeface="IBM Plex Sans"/>
                        <a:ea typeface="+mn-ea"/>
                        <a:cs typeface="+mn-cs"/>
                      </a:endParaRPr>
                    </a:p>
                    <a:p>
                      <a:pPr>
                        <a:lnSpc>
                          <a:spcPct val="120000"/>
                        </a:lnSpc>
                      </a:pPr>
                      <a:r>
                        <a:rPr kumimoji="0" lang="da-DK" sz="850" b="0" i="0" u="none" strike="noStrike" kern="1200" cap="none" spc="0" normalizeH="0" baseline="0" noProof="0" dirty="0">
                          <a:ln>
                            <a:noFill/>
                          </a:ln>
                          <a:solidFill>
                            <a:srgbClr val="FFFFFF"/>
                          </a:solidFill>
                          <a:effectLst/>
                          <a:uLnTx/>
                          <a:uFillTx/>
                          <a:latin typeface="IBM Plex Sans"/>
                          <a:ea typeface="+mn-ea"/>
                          <a:cs typeface="+mn-cs"/>
                        </a:rPr>
                        <a:t>Målsætning 6: Blive i stand til at angive CO2 last pr. værktøj kunder køber af os.</a:t>
                      </a:r>
                    </a:p>
                  </a:txBody>
                  <a:tcPr marL="180000" marR="180000" marT="108000" marB="180000">
                    <a:lnL w="12700" cmpd="sng">
                      <a:noFill/>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004000"/>
                    </a:solidFill>
                  </a:tcPr>
                </a:tc>
                <a:tc>
                  <a:txBody>
                    <a:bodyPr/>
                    <a:lstStyle/>
                    <a:p>
                      <a:pPr>
                        <a:lnSpc>
                          <a:spcPct val="120000"/>
                        </a:lnSpc>
                      </a:pPr>
                      <a:r>
                        <a:rPr lang="da-DK" sz="850" b="0" i="0" kern="1200" dirty="0">
                          <a:solidFill>
                            <a:schemeClr val="bg1"/>
                          </a:solidFill>
                          <a:effectLst/>
                          <a:latin typeface="IBM Plex Sans"/>
                          <a:ea typeface="+mn-ea"/>
                          <a:cs typeface="+mn-cs"/>
                        </a:rPr>
                        <a:t>Tiltag 1: Udfordringer med at få retvisende data for upstream og dawnstream CO2-laster. </a:t>
                      </a:r>
                    </a:p>
                    <a:p>
                      <a:pPr>
                        <a:lnSpc>
                          <a:spcPct val="120000"/>
                        </a:lnSpc>
                      </a:pPr>
                      <a:endParaRPr lang="da-DK" sz="850" b="0" i="0" kern="1200" dirty="0">
                        <a:solidFill>
                          <a:schemeClr val="bg1"/>
                        </a:solidFill>
                        <a:effectLst/>
                        <a:latin typeface="IBM Plex Sans"/>
                        <a:ea typeface="+mn-ea"/>
                        <a:cs typeface="+mn-cs"/>
                      </a:endParaRPr>
                    </a:p>
                    <a:p>
                      <a:pPr>
                        <a:lnSpc>
                          <a:spcPct val="120000"/>
                        </a:lnSpc>
                      </a:pPr>
                      <a:r>
                        <a:rPr lang="da-DK" sz="850" b="0" i="0" kern="1200" dirty="0">
                          <a:solidFill>
                            <a:schemeClr val="bg1"/>
                          </a:solidFill>
                          <a:effectLst/>
                          <a:latin typeface="IBM Plex Sans"/>
                          <a:ea typeface="+mn-ea"/>
                          <a:cs typeface="+mn-cs"/>
                        </a:rPr>
                        <a:t>Tiltag 2: I dialog med hårdmetal-leverandører, med henblik på at få afklaret deres CO2 last / kg. fremstillet hårdmetal.  </a:t>
                      </a:r>
                    </a:p>
                    <a:p>
                      <a:pPr>
                        <a:lnSpc>
                          <a:spcPct val="120000"/>
                        </a:lnSpc>
                      </a:pPr>
                      <a:endParaRPr lang="da-DK" sz="850" b="0" i="0" dirty="0">
                        <a:latin typeface="IBM Plex Sans" panose="020B0503050203000203" pitchFamily="34" charset="0"/>
                      </a:endParaRPr>
                    </a:p>
                    <a:p>
                      <a:pPr>
                        <a:lnSpc>
                          <a:spcPct val="120000"/>
                        </a:lnSpc>
                      </a:pPr>
                      <a:endParaRPr kumimoji="0" lang="da-DK" sz="850" b="0" i="0" u="none" strike="noStrike" kern="1200" cap="none" spc="0" normalizeH="0" baseline="0" noProof="0" dirty="0">
                        <a:ln>
                          <a:noFill/>
                        </a:ln>
                        <a:solidFill>
                          <a:srgbClr val="FFFFFF"/>
                        </a:solidFill>
                        <a:effectLst/>
                        <a:uLnTx/>
                        <a:uFillTx/>
                        <a:latin typeface="IBM Plex Sans"/>
                        <a:ea typeface="+mn-ea"/>
                        <a:cs typeface="+mn-cs"/>
                      </a:endParaRPr>
                    </a:p>
                    <a:p>
                      <a:pPr>
                        <a:lnSpc>
                          <a:spcPct val="120000"/>
                        </a:lnSpc>
                      </a:pPr>
                      <a:r>
                        <a:rPr kumimoji="0" lang="da-DK" sz="850" b="0" i="0" u="none" strike="noStrike" kern="1200" cap="none" spc="0" normalizeH="0" baseline="0" noProof="0" dirty="0">
                          <a:ln>
                            <a:noFill/>
                          </a:ln>
                          <a:solidFill>
                            <a:srgbClr val="FFFFFF"/>
                          </a:solidFill>
                          <a:effectLst/>
                          <a:uLnTx/>
                          <a:uFillTx/>
                          <a:latin typeface="IBM Plex Sans"/>
                          <a:ea typeface="+mn-ea"/>
                          <a:cs typeface="+mn-cs"/>
                        </a:rPr>
                        <a:t>Tiltag 3: Fortsat  fokus på at indsamle/ fragmentere data på forbrug der kan bidrage til detailberegninger i klimakompasset.</a:t>
                      </a:r>
                    </a:p>
                    <a:p>
                      <a:pPr>
                        <a:lnSpc>
                          <a:spcPct val="120000"/>
                        </a:lnSpc>
                      </a:pPr>
                      <a:endParaRPr kumimoji="0" lang="da-DK" sz="850" b="0" i="0" u="none" strike="noStrike" kern="1200" cap="none" spc="0" normalizeH="0" baseline="0" noProof="0" dirty="0">
                        <a:ln>
                          <a:noFill/>
                        </a:ln>
                        <a:solidFill>
                          <a:srgbClr val="FFFFFF"/>
                        </a:solidFill>
                        <a:effectLst/>
                        <a:uLnTx/>
                        <a:uFillTx/>
                        <a:latin typeface="IBM Plex Sans"/>
                        <a:ea typeface="+mn-ea"/>
                        <a:cs typeface="+mn-cs"/>
                      </a:endParaRPr>
                    </a:p>
                    <a:p>
                      <a:pPr>
                        <a:lnSpc>
                          <a:spcPct val="120000"/>
                        </a:lnSpc>
                      </a:pPr>
                      <a:r>
                        <a:rPr kumimoji="0" lang="da-DK" sz="850" b="0" i="0" u="none" strike="noStrike" kern="1200" cap="none" spc="0" normalizeH="0" baseline="0" noProof="0" dirty="0">
                          <a:ln>
                            <a:noFill/>
                          </a:ln>
                          <a:solidFill>
                            <a:srgbClr val="FFFFFF"/>
                          </a:solidFill>
                          <a:effectLst/>
                          <a:uLnTx/>
                          <a:uFillTx/>
                          <a:latin typeface="IBM Plex Sans"/>
                          <a:ea typeface="+mn-ea"/>
                          <a:cs typeface="+mn-cs"/>
                        </a:rPr>
                        <a:t>Tiltag 4: Batteriløsning er implementeret.</a:t>
                      </a:r>
                    </a:p>
                    <a:p>
                      <a:pPr>
                        <a:lnSpc>
                          <a:spcPct val="120000"/>
                        </a:lnSpc>
                      </a:pPr>
                      <a:endParaRPr kumimoji="0" lang="da-DK" sz="850" b="0" i="0" u="none" strike="noStrike" kern="1200" cap="none" spc="0" normalizeH="0" baseline="0" noProof="0" dirty="0">
                        <a:ln>
                          <a:noFill/>
                        </a:ln>
                        <a:solidFill>
                          <a:srgbClr val="FFFFFF"/>
                        </a:solidFill>
                        <a:effectLst/>
                        <a:uLnTx/>
                        <a:uFillTx/>
                        <a:latin typeface="IBM Plex Sans"/>
                        <a:ea typeface="+mn-ea"/>
                        <a:cs typeface="+mn-cs"/>
                      </a:endParaRPr>
                    </a:p>
                    <a:p>
                      <a:pPr>
                        <a:lnSpc>
                          <a:spcPct val="120000"/>
                        </a:lnSpc>
                      </a:pPr>
                      <a:endParaRPr kumimoji="0" lang="da-DK" sz="850" b="0" i="0" u="none" strike="noStrike" kern="1200" cap="none" spc="0" normalizeH="0" baseline="0" noProof="0" dirty="0">
                        <a:ln>
                          <a:noFill/>
                        </a:ln>
                        <a:solidFill>
                          <a:srgbClr val="FFFFFF"/>
                        </a:solidFill>
                        <a:effectLst/>
                        <a:uLnTx/>
                        <a:uFillTx/>
                        <a:latin typeface="IBM Plex Sans"/>
                        <a:ea typeface="+mn-ea"/>
                        <a:cs typeface="+mn-cs"/>
                      </a:endParaRPr>
                    </a:p>
                    <a:p>
                      <a:pPr>
                        <a:lnSpc>
                          <a:spcPct val="120000"/>
                        </a:lnSpc>
                      </a:pPr>
                      <a:endParaRPr kumimoji="0" lang="da-DK" sz="850" b="0" i="0" u="none" strike="noStrike" kern="1200" cap="none" spc="0" normalizeH="0" baseline="0" noProof="0" dirty="0">
                        <a:ln>
                          <a:noFill/>
                        </a:ln>
                        <a:solidFill>
                          <a:srgbClr val="FFFFFF"/>
                        </a:solidFill>
                        <a:effectLst/>
                        <a:uLnTx/>
                        <a:uFillTx/>
                        <a:latin typeface="IBM Plex Sans"/>
                        <a:ea typeface="+mn-ea"/>
                        <a:cs typeface="+mn-cs"/>
                      </a:endParaRPr>
                    </a:p>
                    <a:p>
                      <a:pPr>
                        <a:lnSpc>
                          <a:spcPct val="120000"/>
                        </a:lnSpc>
                      </a:pPr>
                      <a:r>
                        <a:rPr kumimoji="0" lang="da-DK" sz="850" b="0" i="0" u="none" strike="noStrike" kern="1200" cap="none" spc="0" normalizeH="0" baseline="0" noProof="0" dirty="0">
                          <a:ln>
                            <a:noFill/>
                          </a:ln>
                          <a:solidFill>
                            <a:srgbClr val="FFFFFF"/>
                          </a:solidFill>
                          <a:effectLst/>
                          <a:uLnTx/>
                          <a:uFillTx/>
                          <a:latin typeface="IBM Plex Sans"/>
                          <a:ea typeface="+mn-ea"/>
                          <a:cs typeface="+mn-cs"/>
                        </a:rPr>
                        <a:t>Tiltag 5: Implementering af adiabatisk køling (vandtåge) bag vores kølemaskiner, der gør indsugningsluften ”kunstig” koldere.</a:t>
                      </a:r>
                    </a:p>
                    <a:p>
                      <a:pPr>
                        <a:lnSpc>
                          <a:spcPct val="120000"/>
                        </a:lnSpc>
                      </a:pPr>
                      <a:endParaRPr kumimoji="0" lang="da-DK" sz="850" b="0" i="0" u="none" strike="noStrike" kern="1200" cap="none" spc="0" normalizeH="0" baseline="0" noProof="0" dirty="0">
                        <a:ln>
                          <a:noFill/>
                        </a:ln>
                        <a:solidFill>
                          <a:srgbClr val="FFFFFF"/>
                        </a:solidFill>
                        <a:effectLst/>
                        <a:uLnTx/>
                        <a:uFillTx/>
                        <a:latin typeface="IBM Plex Sans"/>
                        <a:ea typeface="+mn-ea"/>
                        <a:cs typeface="+mn-cs"/>
                      </a:endParaRPr>
                    </a:p>
                    <a:p>
                      <a:pPr>
                        <a:lnSpc>
                          <a:spcPct val="120000"/>
                        </a:lnSpc>
                      </a:pPr>
                      <a:r>
                        <a:rPr kumimoji="0" lang="da-DK" sz="850" b="0" i="0" u="none" strike="noStrike" kern="1200" cap="none" spc="0" normalizeH="0" baseline="0" noProof="0" dirty="0">
                          <a:ln>
                            <a:noFill/>
                          </a:ln>
                          <a:solidFill>
                            <a:srgbClr val="FFFFFF"/>
                          </a:solidFill>
                          <a:effectLst/>
                          <a:uLnTx/>
                          <a:uFillTx/>
                          <a:latin typeface="IBM Plex Sans"/>
                          <a:ea typeface="+mn-ea"/>
                          <a:cs typeface="+mn-cs"/>
                        </a:rPr>
                        <a:t>Tiltag 6: Programmering af vores ERP system så det kan tilknytte CO2 last ift. et værktøjs vægt (råvaren + last for vores aktiviteter). </a:t>
                      </a:r>
                    </a:p>
                  </a:txBody>
                  <a:tcPr marL="180000" marR="180000" marT="108000" marB="18000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004000"/>
                    </a:solidFill>
                  </a:tcPr>
                </a:tc>
                <a:tc>
                  <a:txBody>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da-DK" sz="850" b="0" i="0" u="none" strike="noStrike" kern="1200" cap="none" spc="0" normalizeH="0" baseline="0" noProof="0" dirty="0">
                          <a:ln>
                            <a:noFill/>
                          </a:ln>
                          <a:solidFill>
                            <a:srgbClr val="FFFFFF"/>
                          </a:solidFill>
                          <a:effectLst/>
                          <a:uLnTx/>
                          <a:uFillTx/>
                          <a:latin typeface="IBM Plex Sans"/>
                          <a:ea typeface="+mn-ea"/>
                          <a:cs typeface="+mn-cs"/>
                        </a:rPr>
                        <a:t>1: Mange nye CO2 laster især i scope 3 er afklaret, fortsat dialog og søgning af valide data.</a:t>
                      </a: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da-DK" sz="850" b="0" i="0" u="none" strike="noStrike" kern="1200" cap="none" spc="0" normalizeH="0" baseline="0" noProof="0" dirty="0">
                        <a:ln>
                          <a:noFill/>
                        </a:ln>
                        <a:solidFill>
                          <a:srgbClr val="FFFFFF"/>
                        </a:solidFill>
                        <a:effectLst/>
                        <a:uLnTx/>
                        <a:uFillTx/>
                        <a:latin typeface="IBM Plex Sans"/>
                        <a:ea typeface="+mn-ea"/>
                        <a:cs typeface="+mn-cs"/>
                      </a:endParaRP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da-DK" sz="850" b="0" i="0" u="none" strike="noStrike" kern="1200" cap="none" spc="0" normalizeH="0" baseline="0" noProof="0" dirty="0">
                          <a:ln>
                            <a:noFill/>
                          </a:ln>
                          <a:solidFill>
                            <a:srgbClr val="FFFFFF"/>
                          </a:solidFill>
                          <a:effectLst/>
                          <a:uLnTx/>
                          <a:uFillTx/>
                          <a:latin typeface="IBM Plex Sans"/>
                          <a:ea typeface="+mn-ea"/>
                          <a:cs typeface="+mn-cs"/>
                        </a:rPr>
                        <a:t>2: 2 ud af 5 leverandører har bud på deres last, 3 leverandører i proces.  En ny leverandør i spil der har lastberegninger.</a:t>
                      </a: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da-DK" sz="850" b="0" i="0" u="none" strike="noStrike" kern="1200" cap="none" spc="0" normalizeH="0" baseline="0" noProof="0" dirty="0">
                        <a:ln>
                          <a:noFill/>
                        </a:ln>
                        <a:solidFill>
                          <a:srgbClr val="FFFFFF"/>
                        </a:solidFill>
                        <a:effectLst/>
                        <a:uLnTx/>
                        <a:uFillTx/>
                        <a:latin typeface="IBM Plex Sans"/>
                        <a:ea typeface="+mn-ea"/>
                        <a:cs typeface="+mn-cs"/>
                      </a:endParaRP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da-DK" sz="850" b="0" i="0" u="none" strike="noStrike" kern="1200" cap="none" spc="0" normalizeH="0" baseline="0" noProof="0" dirty="0">
                          <a:ln>
                            <a:noFill/>
                          </a:ln>
                          <a:solidFill>
                            <a:srgbClr val="FFFFFF"/>
                          </a:solidFill>
                          <a:effectLst/>
                          <a:uLnTx/>
                          <a:uFillTx/>
                          <a:latin typeface="IBM Plex Sans"/>
                          <a:ea typeface="+mn-ea"/>
                          <a:cs typeface="+mn-cs"/>
                        </a:rPr>
                        <a:t>3: Der foreligger retvisende data på scope 1+2 og  i denne rapport betydelig flere CO2 laste indgår i Scope 3.</a:t>
                      </a: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da-DK" sz="850" b="0" i="0" u="none" strike="noStrike" kern="1200" cap="none" spc="0" normalizeH="0" baseline="0" noProof="0" dirty="0">
                        <a:ln>
                          <a:noFill/>
                        </a:ln>
                        <a:solidFill>
                          <a:srgbClr val="FFFFFF"/>
                        </a:solidFill>
                        <a:effectLst/>
                        <a:uLnTx/>
                        <a:uFillTx/>
                        <a:latin typeface="IBM Plex Sans"/>
                        <a:ea typeface="+mn-ea"/>
                        <a:cs typeface="+mn-cs"/>
                      </a:endParaRP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da-DK" sz="850" b="0" i="0" u="none" strike="noStrike" kern="1200" cap="none" spc="0" normalizeH="0" baseline="0" noProof="0" dirty="0">
                          <a:ln>
                            <a:noFill/>
                          </a:ln>
                          <a:solidFill>
                            <a:srgbClr val="FFFFFF"/>
                          </a:solidFill>
                          <a:effectLst/>
                          <a:uLnTx/>
                          <a:uFillTx/>
                          <a:latin typeface="IBM Plex Sans"/>
                          <a:ea typeface="+mn-ea"/>
                          <a:cs typeface="+mn-cs"/>
                        </a:rPr>
                        <a:t>4: Tilslutningsgodkendelse udestår (elselskabet/energinet), batteriet vil øge udnyttelsen af egen solcellestrøm som i dag sælges til spotpris, bidrage med balanceydelse til nettet.</a:t>
                      </a: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da-DK" sz="850" b="0" i="0" u="none" strike="noStrike" kern="1200" cap="none" spc="0" normalizeH="0" baseline="0" noProof="0" dirty="0">
                        <a:ln>
                          <a:noFill/>
                        </a:ln>
                        <a:solidFill>
                          <a:srgbClr val="FFFFFF"/>
                        </a:solidFill>
                        <a:effectLst/>
                        <a:uLnTx/>
                        <a:uFillTx/>
                        <a:latin typeface="IBM Plex Sans"/>
                        <a:ea typeface="+mn-ea"/>
                        <a:cs typeface="+mn-cs"/>
                      </a:endParaRP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da-DK" sz="850" b="0" i="0" u="none" strike="noStrike" kern="1200" cap="none" spc="0" normalizeH="0" baseline="0" noProof="0" dirty="0">
                          <a:ln>
                            <a:noFill/>
                          </a:ln>
                          <a:solidFill>
                            <a:srgbClr val="FFFFFF"/>
                          </a:solidFill>
                          <a:effectLst/>
                          <a:uLnTx/>
                          <a:uFillTx/>
                          <a:latin typeface="IBM Plex Sans"/>
                          <a:ea typeface="+mn-ea"/>
                          <a:cs typeface="+mn-cs"/>
                        </a:rPr>
                        <a:t>5: Den tekniske installation og styring er afsluttet, detail indkøring i forår/sommer 2026 når kølebehovet er større.</a:t>
                      </a: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da-DK" sz="850" b="0" i="0" u="none" strike="noStrike" kern="1200" cap="none" spc="0" normalizeH="0" baseline="0" noProof="0" dirty="0">
                        <a:ln>
                          <a:noFill/>
                        </a:ln>
                        <a:solidFill>
                          <a:srgbClr val="FFFFFF"/>
                        </a:solidFill>
                        <a:effectLst/>
                        <a:uLnTx/>
                        <a:uFillTx/>
                        <a:latin typeface="IBM Plex Sans"/>
                        <a:ea typeface="+mn-ea"/>
                        <a:cs typeface="+mn-cs"/>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da-DK" sz="850" b="0" i="0" u="none" strike="noStrike" kern="1200" cap="none" spc="0" normalizeH="0" baseline="0" noProof="0" dirty="0">
                        <a:ln>
                          <a:noFill/>
                        </a:ln>
                        <a:solidFill>
                          <a:srgbClr val="FFFFFF"/>
                        </a:solidFill>
                        <a:effectLst/>
                        <a:uLnTx/>
                        <a:uFillTx/>
                        <a:latin typeface="IBM Plex Sans"/>
                        <a:ea typeface="+mn-ea"/>
                        <a:cs typeface="+mn-cs"/>
                      </a:endParaRP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da-DK" sz="850" b="0" i="0" u="none" strike="noStrike" kern="1200" cap="none" spc="0" normalizeH="0" baseline="0" noProof="0" dirty="0">
                          <a:ln>
                            <a:noFill/>
                          </a:ln>
                          <a:solidFill>
                            <a:srgbClr val="FFFFFF"/>
                          </a:solidFill>
                          <a:effectLst/>
                          <a:uLnTx/>
                          <a:uFillTx/>
                          <a:latin typeface="IBM Plex Sans"/>
                          <a:ea typeface="+mn-ea"/>
                          <a:cs typeface="+mn-cs"/>
                        </a:rPr>
                        <a:t>6: Program og afklaring i proces, forventes fuldt implementeret i 2026 for alle typer værktøjer. Tiltag 2, er afgørende for retvisende data der kan kommunikeres. </a:t>
                      </a:r>
                    </a:p>
                  </a:txBody>
                  <a:tcPr marL="180000" marR="180000" marT="108000" marB="180000">
                    <a:lnL w="3175" cap="flat" cmpd="sng" algn="ctr">
                      <a:solidFill>
                        <a:schemeClr val="bg1"/>
                      </a:solidFill>
                      <a:prstDash val="solid"/>
                      <a:round/>
                      <a:headEnd type="none" w="med" len="med"/>
                      <a:tailEnd type="none" w="med" len="med"/>
                    </a:lnL>
                    <a:lnR w="12700" cmpd="sng">
                      <a:noFill/>
                    </a:lnR>
                    <a:lnT w="31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004000"/>
                    </a:solidFill>
                  </a:tcPr>
                </a:tc>
                <a:extLst>
                  <a:ext uri="{0D108BD9-81ED-4DB2-BD59-A6C34878D82A}">
                    <a16:rowId xmlns:a16="http://schemas.microsoft.com/office/drawing/2014/main" val="3105031954"/>
                  </a:ext>
                </a:extLst>
              </a:tr>
            </a:tbl>
          </a:graphicData>
        </a:graphic>
      </p:graphicFrame>
    </p:spTree>
    <p:extLst>
      <p:ext uri="{BB962C8B-B14F-4D97-AF65-F5344CB8AC3E}">
        <p14:creationId xmlns:p14="http://schemas.microsoft.com/office/powerpoint/2010/main" val="41571183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dsholder til slidenummer 2">
            <a:extLst>
              <a:ext uri="{FF2B5EF4-FFF2-40B4-BE49-F238E27FC236}">
                <a16:creationId xmlns:a16="http://schemas.microsoft.com/office/drawing/2014/main" id="{314C6F52-8455-6581-51F7-5C8EFAB9FCC9}"/>
              </a:ext>
              <a:ext uri="{C183D7F6-B498-43B3-948B-1728B52AA6E4}">
                <adec:decorative xmlns:adec="http://schemas.microsoft.com/office/drawing/2017/decorative" val="0"/>
              </a:ext>
            </a:extLst>
          </p:cNvPr>
          <p:cNvSpPr>
            <a:spLocks noGrp="1"/>
          </p:cNvSpPr>
          <p:nvPr>
            <p:ph type="sldNum" sz="quarter" idx="13"/>
          </p:nvPr>
        </p:nvSpPr>
        <p:spPr/>
        <p:txBody>
          <a:bodyPr/>
          <a:lstStyle/>
          <a:p>
            <a:fld id="{5A0D23CF-C5A3-5445-819D-C647D180BB4B}" type="slidenum">
              <a:rPr lang="da-DK" smtClean="0"/>
              <a:pPr/>
              <a:t>6</a:t>
            </a:fld>
            <a:endParaRPr lang="da-DK"/>
          </a:p>
        </p:txBody>
      </p:sp>
      <p:sp>
        <p:nvSpPr>
          <p:cNvPr id="11" name="Titel 1">
            <a:extLst>
              <a:ext uri="{FF2B5EF4-FFF2-40B4-BE49-F238E27FC236}">
                <a16:creationId xmlns:a16="http://schemas.microsoft.com/office/drawing/2014/main" id="{A482AC62-8C7E-F884-4F24-A09CC95382DF}"/>
              </a:ext>
            </a:extLst>
          </p:cNvPr>
          <p:cNvSpPr txBox="1">
            <a:spLocks/>
          </p:cNvSpPr>
          <p:nvPr/>
        </p:nvSpPr>
        <p:spPr>
          <a:xfrm>
            <a:off x="1260000" y="396000"/>
            <a:ext cx="9725500" cy="315912"/>
          </a:xfrm>
          <a:prstGeom prst="rect">
            <a:avLst/>
          </a:prstGeom>
        </p:spPr>
        <p:txBody>
          <a:bodyPr vert="horz" lIns="0" tIns="0" rIns="0" bIns="0" rtlCol="0" anchor="t">
            <a:normAutofit fontScale="97500"/>
          </a:bodyPr>
          <a:lstStyle>
            <a:lvl1pPr algn="l" defTabSz="914400" rtl="0" eaLnBrk="1" latinLnBrk="0" hangingPunct="1">
              <a:lnSpc>
                <a:spcPct val="90000"/>
              </a:lnSpc>
              <a:spcBef>
                <a:spcPct val="0"/>
              </a:spcBef>
              <a:buNone/>
              <a:defRPr sz="2000" b="1" kern="1200">
                <a:solidFill>
                  <a:schemeClr val="bg1"/>
                </a:solidFill>
                <a:latin typeface="IBM Plex Sans" panose="020B0503050203000203" pitchFamily="34" charset="0"/>
                <a:ea typeface="+mj-ea"/>
                <a:cs typeface="+mj-cs"/>
              </a:defRPr>
            </a:lvl1pPr>
          </a:lstStyle>
          <a:p>
            <a:r>
              <a:rPr lang="da-DK" sz="1800" dirty="0">
                <a:solidFill>
                  <a:srgbClr val="FFFFFF"/>
                </a:solidFill>
              </a:rPr>
              <a:t>Data for TN-Værktøjsslibning</a:t>
            </a:r>
            <a:r>
              <a:rPr lang="da-DK" sz="1800" dirty="0">
                <a:solidFill>
                  <a:srgbClr val="FFFF99"/>
                </a:solidFill>
              </a:rPr>
              <a:t> </a:t>
            </a:r>
          </a:p>
        </p:txBody>
      </p:sp>
      <p:sp>
        <p:nvSpPr>
          <p:cNvPr id="8" name="Pladsholder til indhold 7">
            <a:extLst>
              <a:ext uri="{FF2B5EF4-FFF2-40B4-BE49-F238E27FC236}">
                <a16:creationId xmlns:a16="http://schemas.microsoft.com/office/drawing/2014/main" id="{708344E1-26D5-E6A7-F3C4-5C2E828EFD54}"/>
              </a:ext>
              <a:ext uri="{C183D7F6-B498-43B3-948B-1728B52AA6E4}">
                <adec:decorative xmlns:adec="http://schemas.microsoft.com/office/drawing/2017/decorative" val="1"/>
              </a:ext>
            </a:extLst>
          </p:cNvPr>
          <p:cNvSpPr>
            <a:spLocks noGrp="1"/>
          </p:cNvSpPr>
          <p:nvPr>
            <p:ph idx="1"/>
          </p:nvPr>
        </p:nvSpPr>
        <p:spPr/>
        <p:txBody>
          <a:bodyPr/>
          <a:lstStyle/>
          <a:p>
            <a:endParaRPr lang="da-DK" dirty="0"/>
          </a:p>
        </p:txBody>
      </p:sp>
      <p:sp>
        <p:nvSpPr>
          <p:cNvPr id="9" name="Pladsholder til tabel 8">
            <a:extLst>
              <a:ext uri="{FF2B5EF4-FFF2-40B4-BE49-F238E27FC236}">
                <a16:creationId xmlns:a16="http://schemas.microsoft.com/office/drawing/2014/main" id="{2632215A-DF6F-75FA-2F56-D2BA6FE9A90A}"/>
              </a:ext>
              <a:ext uri="{C183D7F6-B498-43B3-948B-1728B52AA6E4}">
                <adec:decorative xmlns:adec="http://schemas.microsoft.com/office/drawing/2017/decorative" val="1"/>
              </a:ext>
            </a:extLst>
          </p:cNvPr>
          <p:cNvSpPr>
            <a:spLocks noGrp="1"/>
          </p:cNvSpPr>
          <p:nvPr>
            <p:ph type="tbl" sz="quarter" idx="10"/>
          </p:nvPr>
        </p:nvSpPr>
        <p:spPr/>
        <p:txBody>
          <a:bodyPr/>
          <a:lstStyle/>
          <a:p>
            <a:endParaRPr lang="en-GB"/>
          </a:p>
        </p:txBody>
      </p:sp>
      <p:sp>
        <p:nvSpPr>
          <p:cNvPr id="10" name="Pladsholder til tekst 9">
            <a:extLst>
              <a:ext uri="{FF2B5EF4-FFF2-40B4-BE49-F238E27FC236}">
                <a16:creationId xmlns:a16="http://schemas.microsoft.com/office/drawing/2014/main" id="{40122146-FFBC-2777-D353-E532C192065A}"/>
              </a:ext>
              <a:ext uri="{C183D7F6-B498-43B3-948B-1728B52AA6E4}">
                <adec:decorative xmlns:adec="http://schemas.microsoft.com/office/drawing/2017/decorative" val="1"/>
              </a:ext>
            </a:extLst>
          </p:cNvPr>
          <p:cNvSpPr>
            <a:spLocks noGrp="1"/>
          </p:cNvSpPr>
          <p:nvPr>
            <p:ph type="body" sz="quarter" idx="14"/>
          </p:nvPr>
        </p:nvSpPr>
        <p:spPr/>
        <p:txBody>
          <a:bodyPr/>
          <a:lstStyle/>
          <a:p>
            <a:r>
              <a:rPr lang="da-DK" dirty="0"/>
              <a:t>TN-Tools A/S</a:t>
            </a:r>
          </a:p>
          <a:p>
            <a:endParaRPr lang="da-DK" dirty="0"/>
          </a:p>
        </p:txBody>
      </p:sp>
      <p:graphicFrame>
        <p:nvGraphicFramePr>
          <p:cNvPr id="7" name="Tabel 6">
            <a:extLst>
              <a:ext uri="{FF2B5EF4-FFF2-40B4-BE49-F238E27FC236}">
                <a16:creationId xmlns:a16="http://schemas.microsoft.com/office/drawing/2014/main" id="{5820199C-72EB-9CE7-81C1-FCDD05E1A99E}"/>
              </a:ext>
            </a:extLst>
          </p:cNvPr>
          <p:cNvGraphicFramePr>
            <a:graphicFrameLocks noGrp="1"/>
          </p:cNvGraphicFramePr>
          <p:nvPr>
            <p:extLst>
              <p:ext uri="{D42A27DB-BD31-4B8C-83A1-F6EECF244321}">
                <p14:modId xmlns:p14="http://schemas.microsoft.com/office/powerpoint/2010/main" val="2142906351"/>
              </p:ext>
            </p:extLst>
          </p:nvPr>
        </p:nvGraphicFramePr>
        <p:xfrm>
          <a:off x="1259999" y="807840"/>
          <a:ext cx="8622910" cy="5929838"/>
        </p:xfrm>
        <a:graphic>
          <a:graphicData uri="http://schemas.openxmlformats.org/drawingml/2006/table">
            <a:tbl>
              <a:tblPr>
                <a:tableStyleId>{1FECB4D8-DB02-4DC6-A0A2-4F2EBAE1DC90}</a:tableStyleId>
              </a:tblPr>
              <a:tblGrid>
                <a:gridCol w="3621583">
                  <a:extLst>
                    <a:ext uri="{9D8B030D-6E8A-4147-A177-3AD203B41FA5}">
                      <a16:colId xmlns:a16="http://schemas.microsoft.com/office/drawing/2014/main" val="2843602144"/>
                    </a:ext>
                  </a:extLst>
                </a:gridCol>
                <a:gridCol w="433902">
                  <a:extLst>
                    <a:ext uri="{9D8B030D-6E8A-4147-A177-3AD203B41FA5}">
                      <a16:colId xmlns:a16="http://schemas.microsoft.com/office/drawing/2014/main" val="634668460"/>
                    </a:ext>
                  </a:extLst>
                </a:gridCol>
                <a:gridCol w="1632247">
                  <a:extLst>
                    <a:ext uri="{9D8B030D-6E8A-4147-A177-3AD203B41FA5}">
                      <a16:colId xmlns:a16="http://schemas.microsoft.com/office/drawing/2014/main" val="2428786357"/>
                    </a:ext>
                  </a:extLst>
                </a:gridCol>
                <a:gridCol w="1482836">
                  <a:extLst>
                    <a:ext uri="{9D8B030D-6E8A-4147-A177-3AD203B41FA5}">
                      <a16:colId xmlns:a16="http://schemas.microsoft.com/office/drawing/2014/main" val="2059531536"/>
                    </a:ext>
                  </a:extLst>
                </a:gridCol>
                <a:gridCol w="1452342">
                  <a:extLst>
                    <a:ext uri="{9D8B030D-6E8A-4147-A177-3AD203B41FA5}">
                      <a16:colId xmlns:a16="http://schemas.microsoft.com/office/drawing/2014/main" val="3704820551"/>
                    </a:ext>
                  </a:extLst>
                </a:gridCol>
              </a:tblGrid>
              <a:tr h="232053">
                <a:tc>
                  <a:txBody>
                    <a:bodyPr/>
                    <a:lstStyle/>
                    <a:p>
                      <a:r>
                        <a:rPr lang="da-DK" sz="850" b="1" i="0" dirty="0">
                          <a:solidFill>
                            <a:srgbClr val="16321B"/>
                          </a:solidFill>
                          <a:effectLst/>
                          <a:latin typeface="IBM Plex Sans"/>
                        </a:rPr>
                        <a:t>ESG-nøgletal​</a:t>
                      </a:r>
                    </a:p>
                  </a:txBody>
                  <a:tcPr marL="72000" marR="36000" marT="72000" marB="36000" anchor="ctr">
                    <a:lnL w="12700" cmpd="sng">
                      <a:noFill/>
                    </a:lnL>
                    <a:lnR w="6350" cap="flat" cmpd="sng" algn="ctr">
                      <a:solidFill>
                        <a:srgbClr val="004000"/>
                      </a:solidFill>
                      <a:prstDash val="solid"/>
                      <a:round/>
                      <a:headEnd type="none" w="med" len="med"/>
                      <a:tailEnd type="none" w="med" len="med"/>
                    </a:lnR>
                    <a:lnT w="12700" cmpd="sng">
                      <a:noFill/>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50" b="1" i="0" dirty="0">
                          <a:solidFill>
                            <a:srgbClr val="16321B"/>
                          </a:solidFill>
                          <a:effectLst/>
                          <a:latin typeface="IBM Plex Sans"/>
                        </a:rPr>
                        <a:t>Enhed</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12700" cmpd="sng">
                      <a:noFill/>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50" b="1" i="0" dirty="0">
                          <a:solidFill>
                            <a:srgbClr val="16321B"/>
                          </a:solidFill>
                          <a:effectLst/>
                          <a:latin typeface="IBM Plex Sans"/>
                        </a:rPr>
                        <a:t>2024</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12700" cmpd="sng">
                      <a:noFill/>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50" b="1" i="0" dirty="0">
                          <a:solidFill>
                            <a:srgbClr val="16321B"/>
                          </a:solidFill>
                          <a:effectLst/>
                          <a:latin typeface="IBM Plex Sans"/>
                        </a:rPr>
                        <a:t>2025</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12700" cmpd="sng">
                      <a:noFill/>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50" b="1" i="0" dirty="0">
                          <a:solidFill>
                            <a:srgbClr val="16321B"/>
                          </a:solidFill>
                          <a:effectLst/>
                          <a:latin typeface="IBM Plex Sans"/>
                        </a:rPr>
                        <a:t>Mål​</a:t>
                      </a:r>
                    </a:p>
                  </a:txBody>
                  <a:tcPr marL="72000" marR="36000" marT="72000" marB="36000" anchor="ctr">
                    <a:lnL w="6350" cap="flat" cmpd="sng" algn="ctr">
                      <a:solidFill>
                        <a:srgbClr val="004000"/>
                      </a:solidFill>
                      <a:prstDash val="solid"/>
                      <a:round/>
                      <a:headEnd type="none" w="med" len="med"/>
                      <a:tailEnd type="none" w="med" len="med"/>
                    </a:lnL>
                    <a:lnR w="12700" cmpd="sng">
                      <a:noFill/>
                    </a:lnR>
                    <a:lnT w="12700" cmpd="sng">
                      <a:noFill/>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61337990"/>
                  </a:ext>
                </a:extLst>
              </a:tr>
              <a:tr h="232053">
                <a:tc>
                  <a:txBody>
                    <a:bodyPr/>
                    <a:lstStyle/>
                    <a:p>
                      <a:r>
                        <a:rPr lang="da-DK" sz="850" b="1" i="0" dirty="0">
                          <a:solidFill>
                            <a:schemeClr val="bg1"/>
                          </a:solidFill>
                          <a:effectLst/>
                          <a:highlight>
                            <a:srgbClr val="1B4529"/>
                          </a:highlight>
                          <a:latin typeface="IBM Plex Sans"/>
                        </a:rPr>
                        <a:t>Environment​</a:t>
                      </a:r>
                    </a:p>
                  </a:txBody>
                  <a:tcPr marL="72000" marR="36000" marT="72000" marB="36000" anchor="ctr">
                    <a:lnL w="12700" cmpd="sng">
                      <a:noFill/>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rgbClr val="1B4529"/>
                    </a:solidFill>
                  </a:tcPr>
                </a:tc>
                <a:tc>
                  <a:txBody>
                    <a:bodyPr/>
                    <a:lstStyle/>
                    <a:p>
                      <a:endParaRPr lang="da-DK" sz="850" b="1" i="0">
                        <a:solidFill>
                          <a:schemeClr val="bg1"/>
                        </a:solidFill>
                        <a:highlight>
                          <a:srgbClr val="1B4529"/>
                        </a:highlight>
                        <a:latin typeface="IBM Plex Sans" panose="020B0503050203000203" pitchFamily="34" charset="0"/>
                      </a:endParaRP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rgbClr val="1B4529"/>
                    </a:solidFill>
                  </a:tcPr>
                </a:tc>
                <a:tc>
                  <a:txBody>
                    <a:bodyPr/>
                    <a:lstStyle/>
                    <a:p>
                      <a:endParaRPr lang="da-DK" sz="850" b="1" i="0">
                        <a:solidFill>
                          <a:schemeClr val="bg1"/>
                        </a:solidFill>
                        <a:highlight>
                          <a:srgbClr val="1B4529"/>
                        </a:highlight>
                        <a:latin typeface="IBM Plex Sans" panose="020B0503050203000203" pitchFamily="34" charset="0"/>
                      </a:endParaRP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rgbClr val="1B4529"/>
                    </a:solidFill>
                  </a:tcPr>
                </a:tc>
                <a:tc>
                  <a:txBody>
                    <a:bodyPr/>
                    <a:lstStyle/>
                    <a:p>
                      <a:endParaRPr lang="da-DK" sz="850" b="1" i="0">
                        <a:solidFill>
                          <a:schemeClr val="bg1"/>
                        </a:solidFill>
                        <a:highlight>
                          <a:srgbClr val="1B4529"/>
                        </a:highlight>
                        <a:latin typeface="IBM Plex Sans" panose="020B0503050203000203" pitchFamily="34" charset="0"/>
                      </a:endParaRP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rgbClr val="1B4529"/>
                    </a:solidFill>
                  </a:tcPr>
                </a:tc>
                <a:tc>
                  <a:txBody>
                    <a:bodyPr/>
                    <a:lstStyle/>
                    <a:p>
                      <a:endParaRPr lang="da-DK" sz="850" b="1" i="0">
                        <a:solidFill>
                          <a:schemeClr val="bg1"/>
                        </a:solidFill>
                        <a:highlight>
                          <a:srgbClr val="1B4529"/>
                        </a:highlight>
                        <a:latin typeface="IBM Plex Sans" panose="020B0503050203000203" pitchFamily="34" charset="0"/>
                      </a:endParaRPr>
                    </a:p>
                  </a:txBody>
                  <a:tcPr marL="72000" marR="36000" marT="72000" marB="36000" anchor="ctr">
                    <a:lnL w="6350" cap="flat" cmpd="sng" algn="ctr">
                      <a:solidFill>
                        <a:srgbClr val="004000"/>
                      </a:solidFill>
                      <a:prstDash val="solid"/>
                      <a:round/>
                      <a:headEnd type="none" w="med" len="med"/>
                      <a:tailEnd type="none" w="med" len="med"/>
                    </a:lnL>
                    <a:lnR w="12700" cmpd="sng">
                      <a:noFill/>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rgbClr val="1B4529"/>
                    </a:solidFill>
                  </a:tcPr>
                </a:tc>
                <a:extLst>
                  <a:ext uri="{0D108BD9-81ED-4DB2-BD59-A6C34878D82A}">
                    <a16:rowId xmlns:a16="http://schemas.microsoft.com/office/drawing/2014/main" val="2913126847"/>
                  </a:ext>
                </a:extLst>
              </a:tr>
              <a:tr h="224609">
                <a:tc>
                  <a:txBody>
                    <a:bodyPr/>
                    <a:lstStyle/>
                    <a:p>
                      <a:r>
                        <a:rPr lang="da-DK" sz="800" b="0" i="0" dirty="0">
                          <a:solidFill>
                            <a:srgbClr val="16321B"/>
                          </a:solidFill>
                          <a:effectLst/>
                          <a:latin typeface="IBM Plex Sans"/>
                        </a:rPr>
                        <a:t>CO</a:t>
                      </a:r>
                      <a:r>
                        <a:rPr lang="da-DK" sz="800" b="0" i="0" baseline="-25000" dirty="0">
                          <a:solidFill>
                            <a:srgbClr val="16321B"/>
                          </a:solidFill>
                          <a:effectLst/>
                          <a:latin typeface="IBM Plex Sans"/>
                        </a:rPr>
                        <a:t>2</a:t>
                      </a:r>
                      <a:r>
                        <a:rPr lang="da-DK" sz="800" b="0" i="0" dirty="0">
                          <a:solidFill>
                            <a:srgbClr val="16321B"/>
                          </a:solidFill>
                          <a:effectLst/>
                          <a:latin typeface="IBM Plex Sans"/>
                        </a:rPr>
                        <a:t>e-udledning inden for scope1</a:t>
                      </a:r>
                    </a:p>
                  </a:txBody>
                  <a:tcPr marL="72000" marR="36000" marT="72000" marB="36000" anchor="ctr">
                    <a:lnL w="12700" cmpd="sng">
                      <a:noFill/>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ton</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42,6</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53,6</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da-DK" sz="800" dirty="0">
                        <a:solidFill>
                          <a:srgbClr val="16321B"/>
                        </a:solidFill>
                        <a:latin typeface="Helvetica" pitchFamily="2" charset="0"/>
                      </a:endParaRPr>
                    </a:p>
                  </a:txBody>
                  <a:tcPr marL="72000" marR="36000" marT="72000" marB="36000" anchor="ctr">
                    <a:lnL w="6350" cap="flat" cmpd="sng" algn="ctr">
                      <a:solidFill>
                        <a:srgbClr val="004000"/>
                      </a:solidFill>
                      <a:prstDash val="solid"/>
                      <a:round/>
                      <a:headEnd type="none" w="med" len="med"/>
                      <a:tailEnd type="none" w="med" len="med"/>
                    </a:lnL>
                    <a:lnR w="12700" cmpd="sng">
                      <a:noFill/>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64480572"/>
                  </a:ext>
                </a:extLst>
              </a:tr>
              <a:tr h="224609">
                <a:tc>
                  <a:txBody>
                    <a:bodyPr/>
                    <a:lstStyle/>
                    <a:p>
                      <a:r>
                        <a:rPr lang="da-DK" sz="800" b="0" i="0" dirty="0">
                          <a:solidFill>
                            <a:srgbClr val="16321B"/>
                          </a:solidFill>
                          <a:effectLst/>
                          <a:latin typeface="IBM Plex Sans"/>
                        </a:rPr>
                        <a:t>CO</a:t>
                      </a:r>
                      <a:r>
                        <a:rPr lang="da-DK" sz="800" b="0" i="0" baseline="-25000" dirty="0">
                          <a:solidFill>
                            <a:srgbClr val="16321B"/>
                          </a:solidFill>
                          <a:effectLst/>
                          <a:latin typeface="IBM Plex Sans"/>
                        </a:rPr>
                        <a:t>2</a:t>
                      </a:r>
                      <a:r>
                        <a:rPr lang="da-DK" sz="800" b="0" i="0" dirty="0">
                          <a:solidFill>
                            <a:srgbClr val="16321B"/>
                          </a:solidFill>
                          <a:effectLst/>
                          <a:latin typeface="IBM Plex Sans"/>
                        </a:rPr>
                        <a:t>e-udledning inden for scope 2</a:t>
                      </a:r>
                    </a:p>
                  </a:txBody>
                  <a:tcPr marL="72000" marR="36000" marT="72000" marB="36000" anchor="ctr">
                    <a:lnL w="12700" cmpd="sng">
                      <a:noFill/>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a:solidFill>
                            <a:srgbClr val="16321B"/>
                          </a:solidFill>
                          <a:latin typeface="Helvetica" pitchFamily="2" charset="0"/>
                        </a:rPr>
                        <a:t>ton</a:t>
                      </a:r>
                      <a:endParaRPr lang="da-DK" sz="800" dirty="0">
                        <a:solidFill>
                          <a:srgbClr val="16321B"/>
                        </a:solidFill>
                        <a:latin typeface="Helvetica" pitchFamily="2" charset="0"/>
                      </a:endParaRP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61</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37,89</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da-DK" sz="800" dirty="0">
                        <a:solidFill>
                          <a:srgbClr val="16321B"/>
                        </a:solidFill>
                        <a:latin typeface="Helvetica" pitchFamily="2" charset="0"/>
                      </a:endParaRPr>
                    </a:p>
                  </a:txBody>
                  <a:tcPr marL="72000" marR="36000" marT="72000" marB="36000" anchor="ctr">
                    <a:lnL w="6350" cap="flat" cmpd="sng" algn="ctr">
                      <a:solidFill>
                        <a:srgbClr val="004000"/>
                      </a:solidFill>
                      <a:prstDash val="solid"/>
                      <a:round/>
                      <a:headEnd type="none" w="med" len="med"/>
                      <a:tailEnd type="none" w="med" len="med"/>
                    </a:lnL>
                    <a:lnR w="12700" cmpd="sng">
                      <a:noFill/>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02823173"/>
                  </a:ext>
                </a:extLst>
              </a:tr>
              <a:tr h="217462">
                <a:tc>
                  <a:txBody>
                    <a:bodyPr/>
                    <a:lstStyle/>
                    <a:p>
                      <a:r>
                        <a:rPr lang="da-DK" sz="800" b="0" i="0" dirty="0">
                          <a:solidFill>
                            <a:srgbClr val="16321B"/>
                          </a:solidFill>
                          <a:effectLst/>
                          <a:latin typeface="IBM Plex Sans"/>
                        </a:rPr>
                        <a:t>CO</a:t>
                      </a:r>
                      <a:r>
                        <a:rPr lang="da-DK" sz="800" b="0" i="0" baseline="-25000" dirty="0">
                          <a:solidFill>
                            <a:srgbClr val="16321B"/>
                          </a:solidFill>
                          <a:effectLst/>
                          <a:latin typeface="IBM Plex Sans"/>
                        </a:rPr>
                        <a:t>2</a:t>
                      </a:r>
                      <a:r>
                        <a:rPr lang="da-DK" sz="800" b="0" i="0" dirty="0">
                          <a:solidFill>
                            <a:srgbClr val="16321B"/>
                          </a:solidFill>
                          <a:effectLst/>
                          <a:latin typeface="IBM Plex Sans"/>
                        </a:rPr>
                        <a:t>e-udledning inden for </a:t>
                      </a:r>
                      <a:r>
                        <a:rPr lang="da-DK" sz="800" b="0" i="0" dirty="0" err="1">
                          <a:solidFill>
                            <a:srgbClr val="16321B"/>
                          </a:solidFill>
                          <a:effectLst/>
                          <a:latin typeface="IBM Plex Sans"/>
                        </a:rPr>
                        <a:t>scope</a:t>
                      </a:r>
                      <a:r>
                        <a:rPr lang="da-DK" sz="800" b="0" i="0" dirty="0">
                          <a:solidFill>
                            <a:srgbClr val="16321B"/>
                          </a:solidFill>
                          <a:effectLst/>
                          <a:latin typeface="IBM Plex Sans"/>
                        </a:rPr>
                        <a:t> 3</a:t>
                      </a:r>
                    </a:p>
                  </a:txBody>
                  <a:tcPr marL="72000" marR="36000" marT="72000" marB="36000" anchor="ctr">
                    <a:lnL w="12700" cmpd="sng">
                      <a:noFill/>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a:solidFill>
                            <a:srgbClr val="16321B"/>
                          </a:solidFill>
                          <a:latin typeface="Helvetica" pitchFamily="2" charset="0"/>
                        </a:rPr>
                        <a:t>ton</a:t>
                      </a:r>
                      <a:endParaRPr lang="da-DK" sz="800" dirty="0">
                        <a:solidFill>
                          <a:srgbClr val="16321B"/>
                        </a:solidFill>
                        <a:latin typeface="Helvetica" pitchFamily="2" charset="0"/>
                      </a:endParaRP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126.6</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95</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da-DK" sz="800">
                        <a:solidFill>
                          <a:srgbClr val="16321B"/>
                        </a:solidFill>
                        <a:latin typeface="Helvetica" pitchFamily="2" charset="0"/>
                      </a:endParaRPr>
                    </a:p>
                  </a:txBody>
                  <a:tcPr marL="72000" marR="36000" marT="72000" marB="36000" anchor="ctr">
                    <a:lnL w="6350" cap="flat" cmpd="sng" algn="ctr">
                      <a:solidFill>
                        <a:srgbClr val="004000"/>
                      </a:solidFill>
                      <a:prstDash val="solid"/>
                      <a:round/>
                      <a:headEnd type="none" w="med" len="med"/>
                      <a:tailEnd type="none" w="med" len="med"/>
                    </a:lnL>
                    <a:lnR w="12700" cmpd="sng">
                      <a:noFill/>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16864870"/>
                  </a:ext>
                </a:extLst>
              </a:tr>
              <a:tr h="224609">
                <a:tc>
                  <a:txBody>
                    <a:bodyPr/>
                    <a:lstStyle/>
                    <a:p>
                      <a:r>
                        <a:rPr lang="da-DK" sz="800" b="0" i="0" dirty="0">
                          <a:solidFill>
                            <a:srgbClr val="16321B"/>
                          </a:solidFill>
                          <a:effectLst/>
                          <a:latin typeface="IBM Plex Sans"/>
                        </a:rPr>
                        <a:t>Samlet CO</a:t>
                      </a:r>
                      <a:r>
                        <a:rPr lang="da-DK" sz="800" b="0" i="0" baseline="-25000" dirty="0">
                          <a:solidFill>
                            <a:srgbClr val="16321B"/>
                          </a:solidFill>
                          <a:effectLst/>
                          <a:latin typeface="IBM Plex Sans"/>
                        </a:rPr>
                        <a:t>2</a:t>
                      </a:r>
                      <a:r>
                        <a:rPr lang="da-DK" sz="800" b="0" i="0" dirty="0">
                          <a:solidFill>
                            <a:srgbClr val="16321B"/>
                          </a:solidFill>
                          <a:effectLst/>
                          <a:latin typeface="IBM Plex Sans"/>
                        </a:rPr>
                        <a:t>e-udledning, ​(</a:t>
                      </a:r>
                      <a:r>
                        <a:rPr lang="da-DK" sz="800" b="0" i="0" dirty="0" err="1">
                          <a:solidFill>
                            <a:srgbClr val="16321B"/>
                          </a:solidFill>
                          <a:effectLst/>
                          <a:latin typeface="IBM Plex Sans"/>
                        </a:rPr>
                        <a:t>scope</a:t>
                      </a:r>
                      <a:r>
                        <a:rPr lang="da-DK" sz="800" b="0" i="0" dirty="0">
                          <a:solidFill>
                            <a:srgbClr val="16321B"/>
                          </a:solidFill>
                          <a:effectLst/>
                          <a:latin typeface="IBM Plex Sans"/>
                        </a:rPr>
                        <a:t> 1, 2 og 3)</a:t>
                      </a:r>
                    </a:p>
                  </a:txBody>
                  <a:tcPr marL="72000" marR="36000" marT="72000" marB="36000" anchor="ctr">
                    <a:lnL w="12700" cmpd="sng">
                      <a:noFill/>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ton</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230,2</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187</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da-DK" sz="800">
                        <a:solidFill>
                          <a:srgbClr val="16321B"/>
                        </a:solidFill>
                        <a:latin typeface="Helvetica" pitchFamily="2" charset="0"/>
                      </a:endParaRPr>
                    </a:p>
                  </a:txBody>
                  <a:tcPr marL="72000" marR="36000" marT="72000" marB="36000" anchor="ctr">
                    <a:lnL w="6350" cap="flat" cmpd="sng" algn="ctr">
                      <a:solidFill>
                        <a:srgbClr val="004000"/>
                      </a:solidFill>
                      <a:prstDash val="solid"/>
                      <a:round/>
                      <a:headEnd type="none" w="med" len="med"/>
                      <a:tailEnd type="none" w="med" len="med"/>
                    </a:lnL>
                    <a:lnR w="12700" cmpd="sng">
                      <a:noFill/>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5822914"/>
                  </a:ext>
                </a:extLst>
              </a:tr>
              <a:tr h="319536">
                <a:tc>
                  <a:txBody>
                    <a:bodyPr/>
                    <a:lstStyle/>
                    <a:p>
                      <a:r>
                        <a:rPr lang="da-DK" sz="800" b="0" i="0" dirty="0">
                          <a:solidFill>
                            <a:srgbClr val="16321B"/>
                          </a:solidFill>
                          <a:effectLst/>
                          <a:latin typeface="IBM Plex Sans"/>
                        </a:rPr>
                        <a:t>CO</a:t>
                      </a:r>
                      <a:r>
                        <a:rPr lang="da-DK" sz="800" b="0" i="0" baseline="30000" dirty="0">
                          <a:solidFill>
                            <a:srgbClr val="16321B"/>
                          </a:solidFill>
                          <a:effectLst/>
                          <a:latin typeface="IBM Plex Sans"/>
                        </a:rPr>
                        <a:t>2</a:t>
                      </a:r>
                      <a:r>
                        <a:rPr lang="da-DK" sz="800" b="0" i="0" dirty="0">
                          <a:solidFill>
                            <a:srgbClr val="16321B"/>
                          </a:solidFill>
                          <a:effectLst/>
                          <a:latin typeface="IBM Plex Sans"/>
                        </a:rPr>
                        <a:t> intensitet, samlet CO</a:t>
                      </a:r>
                      <a:r>
                        <a:rPr lang="da-DK" sz="800" b="0" i="0" baseline="-25000" dirty="0">
                          <a:solidFill>
                            <a:srgbClr val="16321B"/>
                          </a:solidFill>
                          <a:effectLst/>
                          <a:latin typeface="IBM Plex Sans"/>
                        </a:rPr>
                        <a:t>2</a:t>
                      </a:r>
                      <a:r>
                        <a:rPr lang="da-DK" sz="800" b="0" i="0" dirty="0">
                          <a:solidFill>
                            <a:srgbClr val="16321B"/>
                          </a:solidFill>
                          <a:effectLst/>
                          <a:latin typeface="IBM Plex Sans"/>
                        </a:rPr>
                        <a:t>e-udledning ift. omsætning</a:t>
                      </a:r>
                    </a:p>
                  </a:txBody>
                  <a:tcPr marL="72000" marR="36000" marT="72000" marB="36000" anchor="ctr">
                    <a:lnL w="12700" cmpd="sng">
                      <a:noFill/>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Omsætning uoplyst</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Omsætning uoplyst</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da-DK" sz="800">
                        <a:solidFill>
                          <a:srgbClr val="16321B"/>
                        </a:solidFill>
                        <a:latin typeface="Helvetica" pitchFamily="2" charset="0"/>
                      </a:endParaRPr>
                    </a:p>
                  </a:txBody>
                  <a:tcPr marL="72000" marR="36000" marT="72000" marB="36000" anchor="ctr">
                    <a:lnL w="6350" cap="flat" cmpd="sng" algn="ctr">
                      <a:solidFill>
                        <a:srgbClr val="004000"/>
                      </a:solidFill>
                      <a:prstDash val="solid"/>
                      <a:round/>
                      <a:headEnd type="none" w="med" len="med"/>
                      <a:tailEnd type="none" w="med" len="med"/>
                    </a:lnL>
                    <a:lnR w="12700" cmpd="sng">
                      <a:noFill/>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74501267"/>
                  </a:ext>
                </a:extLst>
              </a:tr>
              <a:tr h="224609">
                <a:tc>
                  <a:txBody>
                    <a:bodyPr/>
                    <a:lstStyle/>
                    <a:p>
                      <a:r>
                        <a:rPr lang="da-DK" sz="800" b="0" i="0" dirty="0">
                          <a:solidFill>
                            <a:srgbClr val="16321B"/>
                          </a:solidFill>
                          <a:effectLst/>
                          <a:latin typeface="IBM Plex Sans"/>
                        </a:rPr>
                        <a:t>Samlet Energiforbrug​</a:t>
                      </a:r>
                    </a:p>
                  </a:txBody>
                  <a:tcPr marL="72000" marR="36000" marT="72000" marB="36000" anchor="ctr">
                    <a:lnL w="12700" cmpd="sng">
                      <a:noFill/>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KWh</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1.263.958</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1.263.809</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da-DK" sz="800">
                        <a:solidFill>
                          <a:srgbClr val="16321B"/>
                        </a:solidFill>
                        <a:latin typeface="Helvetica" pitchFamily="2" charset="0"/>
                      </a:endParaRPr>
                    </a:p>
                  </a:txBody>
                  <a:tcPr marL="72000" marR="36000" marT="72000" marB="36000" anchor="ctr">
                    <a:lnL w="6350" cap="flat" cmpd="sng" algn="ctr">
                      <a:solidFill>
                        <a:srgbClr val="004000"/>
                      </a:solidFill>
                      <a:prstDash val="solid"/>
                      <a:round/>
                      <a:headEnd type="none" w="med" len="med"/>
                      <a:tailEnd type="none" w="med" len="med"/>
                    </a:lnL>
                    <a:lnR w="12700" cmpd="sng">
                      <a:noFill/>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62185315"/>
                  </a:ext>
                </a:extLst>
              </a:tr>
              <a:tr h="224609">
                <a:tc>
                  <a:txBody>
                    <a:bodyPr/>
                    <a:lstStyle/>
                    <a:p>
                      <a:r>
                        <a:rPr lang="da-DK" sz="800" b="0" i="0" dirty="0">
                          <a:solidFill>
                            <a:srgbClr val="16321B"/>
                          </a:solidFill>
                          <a:effectLst/>
                          <a:latin typeface="IBM Plex Sans"/>
                        </a:rPr>
                        <a:t>Energiintensitet​, samlet energiforbrug ift. omsætning</a:t>
                      </a:r>
                    </a:p>
                  </a:txBody>
                  <a:tcPr marL="72000" marR="36000" marT="72000" marB="36000" anchor="ctr">
                    <a:lnL w="12700" cmpd="sng">
                      <a:noFill/>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Omsætning uoplyst</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Omsætning uoplyst</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da-DK" sz="800" dirty="0">
                        <a:solidFill>
                          <a:srgbClr val="16321B"/>
                        </a:solidFill>
                        <a:latin typeface="Helvetica" pitchFamily="2" charset="0"/>
                      </a:endParaRPr>
                    </a:p>
                  </a:txBody>
                  <a:tcPr marL="72000" marR="36000" marT="72000" marB="36000" anchor="ctr">
                    <a:lnL w="6350" cap="flat" cmpd="sng" algn="ctr">
                      <a:solidFill>
                        <a:srgbClr val="004000"/>
                      </a:solidFill>
                      <a:prstDash val="solid"/>
                      <a:round/>
                      <a:headEnd type="none" w="med" len="med"/>
                      <a:tailEnd type="none" w="med" len="med"/>
                    </a:lnL>
                    <a:lnR w="12700" cmpd="sng">
                      <a:noFill/>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79796011"/>
                  </a:ext>
                </a:extLst>
              </a:tr>
              <a:tr h="224609">
                <a:tc>
                  <a:txBody>
                    <a:bodyPr/>
                    <a:lstStyle/>
                    <a:p>
                      <a:r>
                        <a:rPr lang="da-DK" sz="800" b="0" i="0" dirty="0">
                          <a:solidFill>
                            <a:srgbClr val="16321B"/>
                          </a:solidFill>
                          <a:effectLst/>
                          <a:latin typeface="IBM Plex Sans"/>
                        </a:rPr>
                        <a:t>Vedvarende energiandel​, vedvarende energiforbrug ift. samlet energiforbrug</a:t>
                      </a:r>
                    </a:p>
                  </a:txBody>
                  <a:tcPr marL="72000" marR="36000" marT="72000" marB="36000" anchor="ctr">
                    <a:lnL w="12700" cmpd="sng">
                      <a:noFill/>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chemeClr val="tx1"/>
                          </a:solidFill>
                          <a:latin typeface="Helvetica" pitchFamily="2" charset="0"/>
                        </a:rPr>
                        <a:t>41% (egenproduceret strøm)</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chemeClr val="tx1"/>
                          </a:solidFill>
                          <a:latin typeface="Helvetica" pitchFamily="2" charset="0"/>
                        </a:rPr>
                        <a:t>41% (egenproduceret strøm)</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da-DK" sz="800">
                        <a:solidFill>
                          <a:srgbClr val="16321B"/>
                        </a:solidFill>
                        <a:latin typeface="Helvetica" pitchFamily="2" charset="0"/>
                      </a:endParaRPr>
                    </a:p>
                  </a:txBody>
                  <a:tcPr marL="72000" marR="36000" marT="72000" marB="36000" anchor="ctr">
                    <a:lnL w="6350" cap="flat" cmpd="sng" algn="ctr">
                      <a:solidFill>
                        <a:srgbClr val="004000"/>
                      </a:solidFill>
                      <a:prstDash val="solid"/>
                      <a:round/>
                      <a:headEnd type="none" w="med" len="med"/>
                      <a:tailEnd type="none" w="med" len="med"/>
                    </a:lnL>
                    <a:lnR w="12700" cmpd="sng">
                      <a:noFill/>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89377445"/>
                  </a:ext>
                </a:extLst>
              </a:tr>
              <a:tr h="291662">
                <a:tc>
                  <a:txBody>
                    <a:bodyPr/>
                    <a:lstStyle/>
                    <a:p>
                      <a:r>
                        <a:rPr lang="da-DK" sz="800" b="0" i="0" dirty="0">
                          <a:solidFill>
                            <a:srgbClr val="16321B"/>
                          </a:solidFill>
                          <a:effectLst/>
                          <a:latin typeface="IBM Plex Sans"/>
                        </a:rPr>
                        <a:t>Vandforbrug​</a:t>
                      </a:r>
                    </a:p>
                  </a:txBody>
                  <a:tcPr marL="72000" marR="36000" marT="72000" marB="36000" anchor="ctr">
                    <a:lnL w="12700" cmpd="sng">
                      <a:noFill/>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Kbm</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578</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680 (heraf 78 til køling)</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da-DK" sz="800">
                        <a:solidFill>
                          <a:srgbClr val="16321B"/>
                        </a:solidFill>
                        <a:latin typeface="Helvetica" pitchFamily="2" charset="0"/>
                      </a:endParaRPr>
                    </a:p>
                  </a:txBody>
                  <a:tcPr marL="72000" marR="36000" marT="72000" marB="36000" anchor="ctr">
                    <a:lnL w="6350" cap="flat" cmpd="sng" algn="ctr">
                      <a:solidFill>
                        <a:srgbClr val="004000"/>
                      </a:solidFill>
                      <a:prstDash val="solid"/>
                      <a:round/>
                      <a:headEnd type="none" w="med" len="med"/>
                      <a:tailEnd type="none" w="med" len="med"/>
                    </a:lnL>
                    <a:lnR w="12700" cmpd="sng">
                      <a:noFill/>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97403052"/>
                  </a:ext>
                </a:extLst>
              </a:tr>
              <a:tr h="183729">
                <a:tc>
                  <a:txBody>
                    <a:bodyPr/>
                    <a:lstStyle/>
                    <a:p>
                      <a:r>
                        <a:rPr lang="da-DK" sz="800" b="0" i="0" dirty="0">
                          <a:solidFill>
                            <a:srgbClr val="16321B"/>
                          </a:solidFill>
                          <a:effectLst/>
                          <a:latin typeface="IBM Plex Sans"/>
                        </a:rPr>
                        <a:t>Håndtering af affald forbrænding</a:t>
                      </a:r>
                    </a:p>
                  </a:txBody>
                  <a:tcPr marL="72000" marR="36000" marT="72000" marB="36000" anchor="ctr">
                    <a:lnL w="12700" cmpd="sng">
                      <a:noFill/>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Kg.</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2680 </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2280</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da-DK" sz="800" dirty="0">
                        <a:solidFill>
                          <a:srgbClr val="16321B"/>
                        </a:solidFill>
                        <a:latin typeface="Helvetica" pitchFamily="2" charset="0"/>
                      </a:endParaRPr>
                    </a:p>
                  </a:txBody>
                  <a:tcPr marL="72000" marR="36000" marT="72000" marB="36000" anchor="ctr">
                    <a:lnL w="6350" cap="flat" cmpd="sng" algn="ctr">
                      <a:solidFill>
                        <a:srgbClr val="004000"/>
                      </a:solidFill>
                      <a:prstDash val="solid"/>
                      <a:round/>
                      <a:headEnd type="none" w="med" len="med"/>
                      <a:tailEnd type="none" w="med" len="med"/>
                    </a:lnL>
                    <a:lnR w="12700" cmpd="sng">
                      <a:noFill/>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99178546"/>
                  </a:ext>
                </a:extLst>
              </a:tr>
              <a:tr h="205916">
                <a:tc>
                  <a:txBody>
                    <a:bodyPr/>
                    <a:lstStyle/>
                    <a:p>
                      <a:r>
                        <a:rPr lang="da-DK" sz="800" b="0" i="0" dirty="0">
                          <a:solidFill>
                            <a:srgbClr val="16321B"/>
                          </a:solidFill>
                          <a:effectLst/>
                          <a:latin typeface="IBM Plex Sans"/>
                        </a:rPr>
                        <a:t>Håndtering af genanvendeligt affald</a:t>
                      </a:r>
                    </a:p>
                  </a:txBody>
                  <a:tcPr marL="72000" marR="36000" marT="72000" marB="36000" anchor="ctr">
                    <a:lnL w="12700" cmpd="sng">
                      <a:noFill/>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Kg.</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4558</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dirty="0">
                          <a:solidFill>
                            <a:srgbClr val="16321B"/>
                          </a:solidFill>
                          <a:latin typeface="Helvetica" pitchFamily="2" charset="0"/>
                        </a:rPr>
                        <a:t>7851</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da-DK" sz="800">
                        <a:solidFill>
                          <a:srgbClr val="16321B"/>
                        </a:solidFill>
                        <a:latin typeface="Helvetica" pitchFamily="2" charset="0"/>
                      </a:endParaRPr>
                    </a:p>
                  </a:txBody>
                  <a:tcPr marL="72000" marR="36000" marT="72000" marB="36000" anchor="ctr">
                    <a:lnL w="6350" cap="flat" cmpd="sng" algn="ctr">
                      <a:solidFill>
                        <a:srgbClr val="004000"/>
                      </a:solidFill>
                      <a:prstDash val="solid"/>
                      <a:round/>
                      <a:headEnd type="none" w="med" len="med"/>
                      <a:tailEnd type="none" w="med" len="med"/>
                    </a:lnL>
                    <a:lnR w="12700" cmpd="sng">
                      <a:noFill/>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27798771"/>
                  </a:ext>
                </a:extLst>
              </a:tr>
              <a:tr h="232053">
                <a:tc>
                  <a:txBody>
                    <a:bodyPr/>
                    <a:lstStyle/>
                    <a:p>
                      <a:r>
                        <a:rPr lang="da-DK" sz="850" b="1" i="0" dirty="0">
                          <a:solidFill>
                            <a:schemeClr val="bg1"/>
                          </a:solidFill>
                          <a:effectLst/>
                          <a:highlight>
                            <a:srgbClr val="1B4529"/>
                          </a:highlight>
                          <a:latin typeface="IBM Plex Sans"/>
                        </a:rPr>
                        <a:t>Social</a:t>
                      </a:r>
                    </a:p>
                  </a:txBody>
                  <a:tcPr marL="72000" marR="36000" marT="72000" marB="36000" anchor="ctr">
                    <a:lnL w="12700" cmpd="sng">
                      <a:noFill/>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rgbClr val="1B4529"/>
                    </a:solidFill>
                  </a:tcPr>
                </a:tc>
                <a:tc>
                  <a:txBody>
                    <a:bodyPr/>
                    <a:lstStyle/>
                    <a:p>
                      <a:endParaRPr lang="da-DK" sz="800" dirty="0">
                        <a:solidFill>
                          <a:srgbClr val="16321B"/>
                        </a:solidFill>
                        <a:highlight>
                          <a:srgbClr val="1B4529"/>
                        </a:highlight>
                        <a:latin typeface="Helvetica" pitchFamily="2" charset="0"/>
                      </a:endParaRP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rgbClr val="1B4529"/>
                    </a:solidFill>
                  </a:tcPr>
                </a:tc>
                <a:tc>
                  <a:txBody>
                    <a:bodyPr/>
                    <a:lstStyle/>
                    <a:p>
                      <a:endParaRPr lang="da-DK" sz="800" dirty="0">
                        <a:solidFill>
                          <a:srgbClr val="16321B"/>
                        </a:solidFill>
                        <a:highlight>
                          <a:srgbClr val="1B4529"/>
                        </a:highlight>
                        <a:latin typeface="Helvetica" pitchFamily="2" charset="0"/>
                      </a:endParaRP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rgbClr val="1B4529"/>
                    </a:solidFill>
                  </a:tcPr>
                </a:tc>
                <a:tc>
                  <a:txBody>
                    <a:bodyPr/>
                    <a:lstStyle/>
                    <a:p>
                      <a:endParaRPr lang="da-DK" sz="800" dirty="0">
                        <a:solidFill>
                          <a:srgbClr val="16321B"/>
                        </a:solidFill>
                        <a:highlight>
                          <a:srgbClr val="1B4529"/>
                        </a:highlight>
                        <a:latin typeface="Helvetica" pitchFamily="2" charset="0"/>
                      </a:endParaRP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rgbClr val="1B4529"/>
                    </a:solidFill>
                  </a:tcPr>
                </a:tc>
                <a:tc>
                  <a:txBody>
                    <a:bodyPr/>
                    <a:lstStyle/>
                    <a:p>
                      <a:endParaRPr lang="da-DK" sz="800">
                        <a:solidFill>
                          <a:schemeClr val="bg1"/>
                        </a:solidFill>
                        <a:highlight>
                          <a:srgbClr val="1B4529"/>
                        </a:highlight>
                        <a:latin typeface="Helvetica" pitchFamily="2" charset="0"/>
                      </a:endParaRPr>
                    </a:p>
                  </a:txBody>
                  <a:tcPr marL="72000" marR="36000" marT="72000" marB="36000" anchor="ctr">
                    <a:lnL w="6350" cap="flat" cmpd="sng" algn="ctr">
                      <a:solidFill>
                        <a:srgbClr val="004000"/>
                      </a:solidFill>
                      <a:prstDash val="solid"/>
                      <a:round/>
                      <a:headEnd type="none" w="med" len="med"/>
                      <a:tailEnd type="none" w="med" len="med"/>
                    </a:lnL>
                    <a:lnR w="12700" cmpd="sng">
                      <a:noFill/>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rgbClr val="1B4529"/>
                    </a:solidFill>
                  </a:tcPr>
                </a:tc>
                <a:extLst>
                  <a:ext uri="{0D108BD9-81ED-4DB2-BD59-A6C34878D82A}">
                    <a16:rowId xmlns:a16="http://schemas.microsoft.com/office/drawing/2014/main" val="1685463011"/>
                  </a:ext>
                </a:extLst>
              </a:tr>
              <a:tr h="224609">
                <a:tc>
                  <a:txBody>
                    <a:bodyPr/>
                    <a:lstStyle/>
                    <a:p>
                      <a:r>
                        <a:rPr lang="da-DK" sz="800" b="0" i="0" dirty="0">
                          <a:solidFill>
                            <a:srgbClr val="16321B"/>
                          </a:solidFill>
                          <a:effectLst/>
                          <a:latin typeface="IBM Plex Sans"/>
                        </a:rPr>
                        <a:t>Sygefravær</a:t>
                      </a:r>
                    </a:p>
                  </a:txBody>
                  <a:tcPr marL="72000" marR="36000" marT="72000" marB="36000" anchor="ctr">
                    <a:lnL w="12700" cmpd="sng">
                      <a:noFill/>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0,8 </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1,5 </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da-DK" sz="800" b="0" i="0">
                        <a:solidFill>
                          <a:srgbClr val="16321B"/>
                        </a:solidFill>
                        <a:latin typeface="IBM Plex Sans" panose="020B0503050203000203" pitchFamily="34" charset="0"/>
                      </a:endParaRPr>
                    </a:p>
                  </a:txBody>
                  <a:tcPr marL="72000" marR="36000" marT="72000" marB="36000" anchor="ctr">
                    <a:lnL w="6350" cap="flat" cmpd="sng" algn="ctr">
                      <a:solidFill>
                        <a:srgbClr val="004000"/>
                      </a:solidFill>
                      <a:prstDash val="solid"/>
                      <a:round/>
                      <a:headEnd type="none" w="med" len="med"/>
                      <a:tailEnd type="none" w="med" len="med"/>
                    </a:lnL>
                    <a:lnR w="12700" cmpd="sng">
                      <a:noFill/>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11424838"/>
                  </a:ext>
                </a:extLst>
              </a:tr>
              <a:tr h="224609">
                <a:tc>
                  <a:txBody>
                    <a:bodyPr/>
                    <a:lstStyle/>
                    <a:p>
                      <a:r>
                        <a:rPr lang="da-DK" sz="800" b="0" i="0" dirty="0">
                          <a:solidFill>
                            <a:srgbClr val="16321B"/>
                          </a:solidFill>
                          <a:effectLst/>
                          <a:latin typeface="IBM Plex Sans"/>
                        </a:rPr>
                        <a:t>Arbejdsulykker</a:t>
                      </a:r>
                    </a:p>
                  </a:txBody>
                  <a:tcPr marL="72000" marR="36000" marT="72000" marB="36000" anchor="ctr">
                    <a:lnL w="12700" cmpd="sng">
                      <a:noFill/>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antal</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1 (18,5 times fravær)</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0</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da-DK" sz="800" b="0" i="0">
                        <a:solidFill>
                          <a:srgbClr val="16321B"/>
                        </a:solidFill>
                        <a:latin typeface="IBM Plex Sans" panose="020B0503050203000203" pitchFamily="34" charset="0"/>
                      </a:endParaRPr>
                    </a:p>
                  </a:txBody>
                  <a:tcPr marL="72000" marR="36000" marT="72000" marB="36000" anchor="ctr">
                    <a:lnL w="6350" cap="flat" cmpd="sng" algn="ctr">
                      <a:solidFill>
                        <a:srgbClr val="004000"/>
                      </a:solidFill>
                      <a:prstDash val="solid"/>
                      <a:round/>
                      <a:headEnd type="none" w="med" len="med"/>
                      <a:tailEnd type="none" w="med" len="med"/>
                    </a:lnL>
                    <a:lnR w="12700" cmpd="sng">
                      <a:noFill/>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17419351"/>
                  </a:ext>
                </a:extLst>
              </a:tr>
              <a:tr h="224609">
                <a:tc>
                  <a:txBody>
                    <a:bodyPr/>
                    <a:lstStyle/>
                    <a:p>
                      <a:r>
                        <a:rPr lang="da-DK" sz="800" b="0" i="0" dirty="0">
                          <a:solidFill>
                            <a:srgbClr val="16321B"/>
                          </a:solidFill>
                          <a:effectLst/>
                          <a:latin typeface="IBM Plex Sans"/>
                        </a:rPr>
                        <a:t>Medarbejderomsætning</a:t>
                      </a:r>
                    </a:p>
                  </a:txBody>
                  <a:tcPr marL="72000" marR="36000" marT="72000" marB="36000" anchor="ctr">
                    <a:lnL w="12700" cmpd="sng">
                      <a:noFill/>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0</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0</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da-DK" sz="800" b="0" i="0">
                        <a:solidFill>
                          <a:srgbClr val="16321B"/>
                        </a:solidFill>
                        <a:latin typeface="IBM Plex Sans" panose="020B0503050203000203" pitchFamily="34" charset="0"/>
                      </a:endParaRPr>
                    </a:p>
                  </a:txBody>
                  <a:tcPr marL="72000" marR="36000" marT="72000" marB="36000" anchor="ctr">
                    <a:lnL w="6350" cap="flat" cmpd="sng" algn="ctr">
                      <a:solidFill>
                        <a:srgbClr val="004000"/>
                      </a:solidFill>
                      <a:prstDash val="solid"/>
                      <a:round/>
                      <a:headEnd type="none" w="med" len="med"/>
                      <a:tailEnd type="none" w="med" len="med"/>
                    </a:lnL>
                    <a:lnR w="12700" cmpd="sng">
                      <a:noFill/>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8357225"/>
                  </a:ext>
                </a:extLst>
              </a:tr>
              <a:tr h="224609">
                <a:tc>
                  <a:txBody>
                    <a:bodyPr/>
                    <a:lstStyle/>
                    <a:p>
                      <a:r>
                        <a:rPr lang="da-DK" sz="800" b="0" i="0" dirty="0">
                          <a:solidFill>
                            <a:srgbClr val="16321B"/>
                          </a:solidFill>
                          <a:effectLst/>
                          <a:latin typeface="IBM Plex Sans"/>
                        </a:rPr>
                        <a:t>Medarbejdertilfredshed</a:t>
                      </a:r>
                    </a:p>
                  </a:txBody>
                  <a:tcPr marL="72000" marR="36000" marT="72000" marB="36000" anchor="ctr">
                    <a:lnL w="12700" cmpd="sng">
                      <a:noFill/>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da-DK" sz="800" b="0" i="0">
                        <a:solidFill>
                          <a:srgbClr val="16321B"/>
                        </a:solidFill>
                        <a:latin typeface="IBM Plex Sans" panose="020B0503050203000203" pitchFamily="34" charset="0"/>
                      </a:endParaRPr>
                    </a:p>
                  </a:txBody>
                  <a:tcPr marL="72000" marR="36000" marT="72000" marB="36000" anchor="ctr">
                    <a:lnL w="6350" cap="flat" cmpd="sng" algn="ctr">
                      <a:solidFill>
                        <a:srgbClr val="004000"/>
                      </a:solidFill>
                      <a:prstDash val="solid"/>
                      <a:round/>
                      <a:headEnd type="none" w="med" len="med"/>
                      <a:tailEnd type="none" w="med" len="med"/>
                    </a:lnL>
                    <a:lnR w="12700" cmpd="sng">
                      <a:noFill/>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27744459"/>
                  </a:ext>
                </a:extLst>
              </a:tr>
              <a:tr h="224609">
                <a:tc>
                  <a:txBody>
                    <a:bodyPr/>
                    <a:lstStyle/>
                    <a:p>
                      <a:r>
                        <a:rPr lang="da-DK" sz="800" b="0" i="0" dirty="0">
                          <a:solidFill>
                            <a:srgbClr val="16321B"/>
                          </a:solidFill>
                          <a:effectLst/>
                          <a:latin typeface="IBM Plex Sans"/>
                        </a:rPr>
                        <a:t>Kønsdiversitet i organisationen</a:t>
                      </a:r>
                    </a:p>
                  </a:txBody>
                  <a:tcPr marL="72000" marR="36000" marT="72000" marB="36000" anchor="ctr">
                    <a:lnL w="12700" cmpd="sng">
                      <a:noFill/>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23% er kvinder</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23%</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da-DK" sz="800" b="0" i="0">
                        <a:solidFill>
                          <a:srgbClr val="16321B"/>
                        </a:solidFill>
                        <a:latin typeface="IBM Plex Sans" panose="020B0503050203000203" pitchFamily="34" charset="0"/>
                      </a:endParaRPr>
                    </a:p>
                  </a:txBody>
                  <a:tcPr marL="72000" marR="36000" marT="72000" marB="36000" anchor="ctr">
                    <a:lnL w="6350" cap="flat" cmpd="sng" algn="ctr">
                      <a:solidFill>
                        <a:srgbClr val="004000"/>
                      </a:solidFill>
                      <a:prstDash val="solid"/>
                      <a:round/>
                      <a:headEnd type="none" w="med" len="med"/>
                      <a:tailEnd type="none" w="med" len="med"/>
                    </a:lnL>
                    <a:lnR w="12700" cmpd="sng">
                      <a:noFill/>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30056449"/>
                  </a:ext>
                </a:extLst>
              </a:tr>
              <a:tr h="224609">
                <a:tc>
                  <a:txBody>
                    <a:bodyPr/>
                    <a:lstStyle/>
                    <a:p>
                      <a:r>
                        <a:rPr lang="da-DK" sz="800" b="0" i="0" dirty="0">
                          <a:solidFill>
                            <a:srgbClr val="16321B"/>
                          </a:solidFill>
                          <a:effectLst/>
                          <a:latin typeface="IBM Plex Sans"/>
                        </a:rPr>
                        <a:t>Kønsdiversitet i direktionen</a:t>
                      </a:r>
                    </a:p>
                  </a:txBody>
                  <a:tcPr marL="72000" marR="36000" marT="72000" marB="36000" anchor="ctr">
                    <a:lnL w="12700" cmpd="sng">
                      <a:noFill/>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 Ingen kvinder</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 Ingen kvinder</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da-DK" sz="800" b="0" i="0">
                        <a:solidFill>
                          <a:srgbClr val="16321B"/>
                        </a:solidFill>
                        <a:latin typeface="IBM Plex Sans" panose="020B0503050203000203" pitchFamily="34" charset="0"/>
                      </a:endParaRPr>
                    </a:p>
                  </a:txBody>
                  <a:tcPr marL="72000" marR="36000" marT="72000" marB="36000" anchor="ctr">
                    <a:lnL w="6350" cap="flat" cmpd="sng" algn="ctr">
                      <a:solidFill>
                        <a:srgbClr val="004000"/>
                      </a:solidFill>
                      <a:prstDash val="solid"/>
                      <a:round/>
                      <a:headEnd type="none" w="med" len="med"/>
                      <a:tailEnd type="none" w="med" len="med"/>
                    </a:lnL>
                    <a:lnR w="12700" cmpd="sng">
                      <a:noFill/>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96420385"/>
                  </a:ext>
                </a:extLst>
              </a:tr>
              <a:tr h="224609">
                <a:tc>
                  <a:txBody>
                    <a:bodyPr/>
                    <a:lstStyle/>
                    <a:p>
                      <a:r>
                        <a:rPr lang="da-DK" sz="800" b="0" i="0" dirty="0">
                          <a:solidFill>
                            <a:srgbClr val="16321B"/>
                          </a:solidFill>
                          <a:effectLst/>
                          <a:latin typeface="IBM Plex Sans"/>
                        </a:rPr>
                        <a:t>Kønsdiversitet i øvrige ledelseslag</a:t>
                      </a:r>
                    </a:p>
                  </a:txBody>
                  <a:tcPr marL="72000" marR="36000" marT="72000" marB="36000" anchor="ctr">
                    <a:lnL w="12700" cmpd="sng">
                      <a:noFill/>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 Ingen kvinder</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 Ingen kvinder</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da-DK" sz="800" b="0" i="0">
                        <a:solidFill>
                          <a:srgbClr val="16321B"/>
                        </a:solidFill>
                        <a:latin typeface="IBM Plex Sans" panose="020B0503050203000203" pitchFamily="34" charset="0"/>
                      </a:endParaRPr>
                    </a:p>
                  </a:txBody>
                  <a:tcPr marL="72000" marR="36000" marT="72000" marB="36000" anchor="ctr">
                    <a:lnL w="6350" cap="flat" cmpd="sng" algn="ctr">
                      <a:solidFill>
                        <a:srgbClr val="004000"/>
                      </a:solidFill>
                      <a:prstDash val="solid"/>
                      <a:round/>
                      <a:headEnd type="none" w="med" len="med"/>
                      <a:tailEnd type="none" w="med" len="med"/>
                    </a:lnL>
                    <a:lnR w="12700" cmpd="sng">
                      <a:noFill/>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5798258"/>
                  </a:ext>
                </a:extLst>
              </a:tr>
              <a:tr h="224609">
                <a:tc>
                  <a:txBody>
                    <a:bodyPr/>
                    <a:lstStyle/>
                    <a:p>
                      <a:r>
                        <a:rPr lang="da-DK" sz="800" b="0" i="0" dirty="0">
                          <a:solidFill>
                            <a:srgbClr val="16321B"/>
                          </a:solidFill>
                          <a:effectLst/>
                          <a:latin typeface="IBM Plex Sans"/>
                        </a:rPr>
                        <a:t>Kønsdiversitet i øverste ledelseslag</a:t>
                      </a:r>
                    </a:p>
                  </a:txBody>
                  <a:tcPr marL="72000" marR="36000" marT="72000" marB="36000" anchor="ctr">
                    <a:lnL w="12700" cmpd="sng">
                      <a:noFill/>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Bestyrelsesforkvinde</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Bestyrelsesforkvinde</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da-DK" sz="800" b="0" i="0">
                        <a:solidFill>
                          <a:srgbClr val="16321B"/>
                        </a:solidFill>
                        <a:latin typeface="IBM Plex Sans" panose="020B0503050203000203" pitchFamily="34" charset="0"/>
                      </a:endParaRPr>
                    </a:p>
                  </a:txBody>
                  <a:tcPr marL="72000" marR="36000" marT="72000" marB="36000" anchor="ctr">
                    <a:lnL w="6350" cap="flat" cmpd="sng" algn="ctr">
                      <a:solidFill>
                        <a:srgbClr val="004000"/>
                      </a:solidFill>
                      <a:prstDash val="solid"/>
                      <a:round/>
                      <a:headEnd type="none" w="med" len="med"/>
                      <a:tailEnd type="none" w="med" len="med"/>
                    </a:lnL>
                    <a:lnR w="12700" cmpd="sng">
                      <a:noFill/>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7231120"/>
                  </a:ext>
                </a:extLst>
              </a:tr>
              <a:tr h="232053">
                <a:tc>
                  <a:txBody>
                    <a:bodyPr/>
                    <a:lstStyle/>
                    <a:p>
                      <a:r>
                        <a:rPr lang="da-DK" sz="850" b="1" i="0" dirty="0">
                          <a:solidFill>
                            <a:schemeClr val="bg1"/>
                          </a:solidFill>
                          <a:effectLst/>
                          <a:latin typeface="IBM Plex Sans" panose="020B0503050203000203" pitchFamily="34" charset="0"/>
                        </a:rPr>
                        <a:t>Governance</a:t>
                      </a:r>
                    </a:p>
                  </a:txBody>
                  <a:tcPr marL="72000" marR="36000" marT="72000" marB="36000" anchor="ctr">
                    <a:lnL w="12700" cmpd="sng">
                      <a:noFill/>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rgbClr val="1B4529"/>
                    </a:solidFill>
                  </a:tcPr>
                </a:tc>
                <a:tc>
                  <a:txBody>
                    <a:bodyPr/>
                    <a:lstStyle/>
                    <a:p>
                      <a:endParaRPr lang="da-DK" sz="800">
                        <a:solidFill>
                          <a:schemeClr val="bg1"/>
                        </a:solidFill>
                        <a:latin typeface="Helvetica" pitchFamily="2" charset="0"/>
                      </a:endParaRP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rgbClr val="1B4529"/>
                    </a:solidFill>
                  </a:tcPr>
                </a:tc>
                <a:tc>
                  <a:txBody>
                    <a:bodyPr/>
                    <a:lstStyle/>
                    <a:p>
                      <a:endParaRPr lang="da-DK" sz="800">
                        <a:solidFill>
                          <a:schemeClr val="bg1"/>
                        </a:solidFill>
                        <a:latin typeface="Helvetica" pitchFamily="2" charset="0"/>
                      </a:endParaRP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rgbClr val="1B4529"/>
                    </a:solidFill>
                  </a:tcPr>
                </a:tc>
                <a:tc>
                  <a:txBody>
                    <a:bodyPr/>
                    <a:lstStyle/>
                    <a:p>
                      <a:endParaRPr lang="da-DK" sz="800">
                        <a:solidFill>
                          <a:schemeClr val="bg1"/>
                        </a:solidFill>
                        <a:latin typeface="Helvetica" pitchFamily="2" charset="0"/>
                      </a:endParaRP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rgbClr val="1B4529"/>
                    </a:solidFill>
                  </a:tcPr>
                </a:tc>
                <a:tc>
                  <a:txBody>
                    <a:bodyPr/>
                    <a:lstStyle/>
                    <a:p>
                      <a:endParaRPr lang="da-DK" sz="800">
                        <a:solidFill>
                          <a:schemeClr val="bg1"/>
                        </a:solidFill>
                        <a:latin typeface="Helvetica" pitchFamily="2" charset="0"/>
                      </a:endParaRPr>
                    </a:p>
                  </a:txBody>
                  <a:tcPr marL="72000" marR="36000" marT="72000" marB="36000" anchor="ctr">
                    <a:lnL w="6350" cap="flat" cmpd="sng" algn="ctr">
                      <a:solidFill>
                        <a:srgbClr val="004000"/>
                      </a:solidFill>
                      <a:prstDash val="solid"/>
                      <a:round/>
                      <a:headEnd type="none" w="med" len="med"/>
                      <a:tailEnd type="none" w="med" len="med"/>
                    </a:lnL>
                    <a:lnR w="12700" cmpd="sng">
                      <a:noFill/>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rgbClr val="1B4529"/>
                    </a:solidFill>
                  </a:tcPr>
                </a:tc>
                <a:extLst>
                  <a:ext uri="{0D108BD9-81ED-4DB2-BD59-A6C34878D82A}">
                    <a16:rowId xmlns:a16="http://schemas.microsoft.com/office/drawing/2014/main" val="349802213"/>
                  </a:ext>
                </a:extLst>
              </a:tr>
              <a:tr h="224609">
                <a:tc>
                  <a:txBody>
                    <a:bodyPr/>
                    <a:lstStyle/>
                    <a:p>
                      <a:r>
                        <a:rPr lang="da-DK" sz="800" b="0" i="0" dirty="0">
                          <a:solidFill>
                            <a:srgbClr val="16321B"/>
                          </a:solidFill>
                          <a:effectLst/>
                          <a:latin typeface="IBM Plex Sans"/>
                        </a:rPr>
                        <a:t>Lønforskel mellem CEO og medarbejdere</a:t>
                      </a:r>
                    </a:p>
                  </a:txBody>
                  <a:tcPr marL="72000" marR="36000" marT="72000" marB="36000" anchor="ctr">
                    <a:lnL w="12700" cmpd="sng">
                      <a:noFill/>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CEO ikke ansat</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CEO ikke ansat</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da-DK" sz="800" b="0" i="0">
                        <a:solidFill>
                          <a:srgbClr val="16321B"/>
                        </a:solidFill>
                        <a:latin typeface="IBM Plex Sans" panose="020B0503050203000203" pitchFamily="34" charset="0"/>
                      </a:endParaRPr>
                    </a:p>
                  </a:txBody>
                  <a:tcPr marL="72000" marR="36000" marT="72000" marB="36000" anchor="ctr">
                    <a:lnL w="6350" cap="flat" cmpd="sng" algn="ctr">
                      <a:solidFill>
                        <a:srgbClr val="004000"/>
                      </a:solidFill>
                      <a:prstDash val="solid"/>
                      <a:round/>
                      <a:headEnd type="none" w="med" len="med"/>
                      <a:tailEnd type="none" w="med" len="med"/>
                    </a:lnL>
                    <a:lnR w="12700" cmpd="sng">
                      <a:noFill/>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42807975"/>
                  </a:ext>
                </a:extLst>
              </a:tr>
              <a:tr h="224609">
                <a:tc>
                  <a:txBody>
                    <a:bodyPr/>
                    <a:lstStyle/>
                    <a:p>
                      <a:r>
                        <a:rPr lang="da-DK" sz="800" b="0" i="0" dirty="0">
                          <a:solidFill>
                            <a:srgbClr val="16321B"/>
                          </a:solidFill>
                          <a:effectLst/>
                          <a:latin typeface="IBM Plex Sans"/>
                        </a:rPr>
                        <a:t>Lønforskel mellem køn</a:t>
                      </a:r>
                    </a:p>
                  </a:txBody>
                  <a:tcPr marL="72000" marR="36000" marT="72000" marB="36000" anchor="ctr">
                    <a:lnL w="12700" cmpd="sng">
                      <a:noFill/>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11</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r>
                        <a:rPr lang="da-DK" sz="800" b="0" i="0" dirty="0">
                          <a:solidFill>
                            <a:srgbClr val="16321B"/>
                          </a:solidFill>
                          <a:latin typeface="IBM Plex Sans" panose="020B0503050203000203" pitchFamily="34" charset="0"/>
                        </a:rPr>
                        <a:t>11</a:t>
                      </a:r>
                    </a:p>
                  </a:txBody>
                  <a:tcPr marL="72000" marR="36000" marT="72000" marB="36000" anchor="ctr">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da-DK" sz="800" b="0" i="0" dirty="0">
                        <a:solidFill>
                          <a:srgbClr val="16321B"/>
                        </a:solidFill>
                        <a:latin typeface="IBM Plex Sans" panose="020B0503050203000203" pitchFamily="34" charset="0"/>
                      </a:endParaRPr>
                    </a:p>
                  </a:txBody>
                  <a:tcPr marL="72000" marR="36000" marT="72000" marB="36000" anchor="ctr">
                    <a:lnL w="6350" cap="flat" cmpd="sng" algn="ctr">
                      <a:solidFill>
                        <a:srgbClr val="004000"/>
                      </a:solidFill>
                      <a:prstDash val="solid"/>
                      <a:round/>
                      <a:headEnd type="none" w="med" len="med"/>
                      <a:tailEnd type="none" w="med" len="med"/>
                    </a:lnL>
                    <a:lnR w="12700" cmpd="sng">
                      <a:noFill/>
                    </a:lnR>
                    <a:lnT w="6350" cap="flat" cmpd="sng" algn="ctr">
                      <a:solidFill>
                        <a:srgbClr val="004000"/>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63083878"/>
                  </a:ext>
                </a:extLst>
              </a:tr>
            </a:tbl>
          </a:graphicData>
        </a:graphic>
      </p:graphicFrame>
    </p:spTree>
    <p:extLst>
      <p:ext uri="{BB962C8B-B14F-4D97-AF65-F5344CB8AC3E}">
        <p14:creationId xmlns:p14="http://schemas.microsoft.com/office/powerpoint/2010/main" val="30498863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ladsholder til slidenummer 4">
            <a:extLst>
              <a:ext uri="{FF2B5EF4-FFF2-40B4-BE49-F238E27FC236}">
                <a16:creationId xmlns:a16="http://schemas.microsoft.com/office/drawing/2014/main" id="{C25417AD-AE6A-28B7-2BE1-49B092F09319}"/>
              </a:ext>
              <a:ext uri="{C183D7F6-B498-43B3-948B-1728B52AA6E4}">
                <adec:decorative xmlns:adec="http://schemas.microsoft.com/office/drawing/2017/decorative" val="0"/>
              </a:ext>
            </a:extLst>
          </p:cNvPr>
          <p:cNvSpPr>
            <a:spLocks noGrp="1"/>
          </p:cNvSpPr>
          <p:nvPr>
            <p:ph type="sldNum" sz="quarter" idx="13"/>
          </p:nvPr>
        </p:nvSpPr>
        <p:spPr/>
        <p:txBody>
          <a:bodyPr/>
          <a:lstStyle/>
          <a:p>
            <a:fld id="{5A0D23CF-C5A3-5445-819D-C647D180BB4B}" type="slidenum">
              <a:rPr lang="da-DK" smtClean="0"/>
              <a:pPr/>
              <a:t>7</a:t>
            </a:fld>
            <a:endParaRPr lang="da-DK"/>
          </a:p>
        </p:txBody>
      </p:sp>
      <p:sp>
        <p:nvSpPr>
          <p:cNvPr id="2" name="Titel 1">
            <a:extLst>
              <a:ext uri="{FF2B5EF4-FFF2-40B4-BE49-F238E27FC236}">
                <a16:creationId xmlns:a16="http://schemas.microsoft.com/office/drawing/2014/main" id="{8821E94D-1EE9-3AE8-6DE1-2C2855954F9B}"/>
              </a:ext>
            </a:extLst>
          </p:cNvPr>
          <p:cNvSpPr>
            <a:spLocks noGrp="1"/>
          </p:cNvSpPr>
          <p:nvPr>
            <p:ph type="title"/>
          </p:nvPr>
        </p:nvSpPr>
        <p:spPr/>
        <p:txBody>
          <a:bodyPr>
            <a:normAutofit/>
          </a:bodyPr>
          <a:lstStyle/>
          <a:p>
            <a:r>
              <a:rPr lang="da-DK" sz="2000" b="1" dirty="0">
                <a:solidFill>
                  <a:srgbClr val="014625"/>
                </a:solidFill>
                <a:effectLst/>
                <a:latin typeface="IBM Plex Sans" panose="020B0503050203000203" pitchFamily="34" charset="0"/>
              </a:rPr>
              <a:t>I dybden med E-nøgletal </a:t>
            </a:r>
            <a:endParaRPr lang="da-DK" dirty="0"/>
          </a:p>
        </p:txBody>
      </p:sp>
      <p:sp>
        <p:nvSpPr>
          <p:cNvPr id="9" name="Pladsholder til tekst 8">
            <a:extLst>
              <a:ext uri="{FF2B5EF4-FFF2-40B4-BE49-F238E27FC236}">
                <a16:creationId xmlns:a16="http://schemas.microsoft.com/office/drawing/2014/main" id="{229EF633-4B7F-5AAB-0400-012E70C168EA}"/>
              </a:ext>
              <a:ext uri="{C183D7F6-B498-43B3-948B-1728B52AA6E4}">
                <adec:decorative xmlns:adec="http://schemas.microsoft.com/office/drawing/2017/decorative" val="1"/>
              </a:ext>
            </a:extLst>
          </p:cNvPr>
          <p:cNvSpPr>
            <a:spLocks noGrp="1"/>
          </p:cNvSpPr>
          <p:nvPr>
            <p:ph type="body" sz="quarter" idx="14"/>
          </p:nvPr>
        </p:nvSpPr>
        <p:spPr/>
        <p:txBody>
          <a:bodyPr/>
          <a:lstStyle/>
          <a:p>
            <a:r>
              <a:rPr lang="da-DK" dirty="0"/>
              <a:t>TN-Tools A/S</a:t>
            </a:r>
          </a:p>
          <a:p>
            <a:endParaRPr lang="da-DK" dirty="0"/>
          </a:p>
        </p:txBody>
      </p:sp>
      <p:sp>
        <p:nvSpPr>
          <p:cNvPr id="6" name="Tekstfelt 5">
            <a:extLst>
              <a:ext uri="{FF2B5EF4-FFF2-40B4-BE49-F238E27FC236}">
                <a16:creationId xmlns:a16="http://schemas.microsoft.com/office/drawing/2014/main" id="{EE31EC9D-54AC-CF3D-9A3F-2F9388CC871D}"/>
              </a:ext>
            </a:extLst>
          </p:cNvPr>
          <p:cNvSpPr txBox="1"/>
          <p:nvPr/>
        </p:nvSpPr>
        <p:spPr>
          <a:xfrm>
            <a:off x="5071727" y="1482163"/>
            <a:ext cx="5876544" cy="5064015"/>
          </a:xfrm>
          <a:prstGeom prst="rect">
            <a:avLst/>
          </a:prstGeom>
          <a:noFill/>
        </p:spPr>
        <p:txBody>
          <a:bodyPr wrap="square" lIns="0" tIns="45720" rIns="91440" bIns="45720" anchor="t">
            <a:spAutoFit/>
          </a:bodyPr>
          <a:lstStyle/>
          <a:p>
            <a:pPr>
              <a:lnSpc>
                <a:spcPct val="120000"/>
              </a:lnSpc>
            </a:pPr>
            <a:r>
              <a:rPr lang="da-DK" sz="1000" b="1" dirty="0">
                <a:effectLst/>
                <a:latin typeface="IBM Plex Sans"/>
              </a:rPr>
              <a:t>CO2-udledninger.</a:t>
            </a:r>
          </a:p>
          <a:p>
            <a:pPr marL="171450" indent="-171450">
              <a:lnSpc>
                <a:spcPct val="120000"/>
              </a:lnSpc>
              <a:buFont typeface="Arial" panose="020B0604020202020204" pitchFamily="34" charset="0"/>
              <a:buChar char="•"/>
            </a:pPr>
            <a:r>
              <a:rPr lang="da-DK" sz="1000" dirty="0">
                <a:latin typeface="IBM Plex Sans"/>
              </a:rPr>
              <a:t>I scope 1 har vi alle tal og beregninger.</a:t>
            </a:r>
          </a:p>
          <a:p>
            <a:pPr marL="171450" indent="-171450">
              <a:lnSpc>
                <a:spcPct val="120000"/>
              </a:lnSpc>
              <a:buFont typeface="Arial" panose="020B0604020202020204" pitchFamily="34" charset="0"/>
              <a:buChar char="•"/>
            </a:pPr>
            <a:r>
              <a:rPr lang="da-DK" sz="1000" dirty="0">
                <a:solidFill>
                  <a:srgbClr val="1B2427"/>
                </a:solidFill>
                <a:latin typeface="IBM Plex Sans"/>
              </a:rPr>
              <a:t>I scope 2,  er energi (el.) vores største CO2 udleder, vi ville i 2025 brutto have udledt 174 ton uden egen solcelleproduktion. Med solceller har vi reduceres vores CO2 last med 72 ton  (egen anvendelse og overskudsstrøm til andre). Ny batteri løsning (BESS anlæg) vil medføre af vi kan udnytte en større andet til egen produktion. Eliminering af gas har reduceret med 6 ton.</a:t>
            </a:r>
          </a:p>
          <a:p>
            <a:pPr>
              <a:lnSpc>
                <a:spcPct val="120000"/>
              </a:lnSpc>
            </a:pPr>
            <a:r>
              <a:rPr lang="da-DK" sz="1000" dirty="0">
                <a:latin typeface="IBM Plex Sans"/>
              </a:rPr>
              <a:t>     Scope 3, vi ser flere og flere medarbejdere der kører i elbiler elle hybrid, der reduceres vores last</a:t>
            </a:r>
          </a:p>
          <a:p>
            <a:pPr>
              <a:lnSpc>
                <a:spcPct val="120000"/>
              </a:lnSpc>
            </a:pPr>
            <a:r>
              <a:rPr lang="da-DK" sz="1000" dirty="0">
                <a:latin typeface="IBM Plex Sans"/>
              </a:rPr>
              <a:t>     på medarbejdernes transport til virksomheden.</a:t>
            </a:r>
          </a:p>
          <a:p>
            <a:pPr>
              <a:lnSpc>
                <a:spcPct val="120000"/>
              </a:lnSpc>
            </a:pPr>
            <a:endParaRPr lang="da-DK" sz="1000" dirty="0">
              <a:latin typeface="IBM Plex Sans"/>
            </a:endParaRPr>
          </a:p>
          <a:p>
            <a:pPr>
              <a:lnSpc>
                <a:spcPct val="120000"/>
              </a:lnSpc>
            </a:pPr>
            <a:r>
              <a:rPr lang="da-DK" sz="1000" dirty="0">
                <a:latin typeface="IBM Plex Sans"/>
              </a:rPr>
              <a:t>     </a:t>
            </a:r>
            <a:r>
              <a:rPr lang="da-DK" sz="1000" b="1" dirty="0">
                <a:latin typeface="IBM Plex Sans"/>
              </a:rPr>
              <a:t>Energiforbrug.</a:t>
            </a:r>
          </a:p>
          <a:p>
            <a:pPr marL="171450" indent="-171450">
              <a:lnSpc>
                <a:spcPct val="120000"/>
              </a:lnSpc>
              <a:buFont typeface="Arial" panose="020B0604020202020204" pitchFamily="34" charset="0"/>
              <a:buChar char="•"/>
            </a:pPr>
            <a:r>
              <a:rPr lang="da-DK" sz="1000" dirty="0">
                <a:latin typeface="IBM Plex Sans"/>
              </a:rPr>
              <a:t>Vores solcellepark har produceret 522.163 KWt i 2025 (+ 11.675 ift. 2024) svarende til 41% egenproduktion. Fabrikkens samlede energiforbruget er fra 2024 til 2025 er ret ensartet</a:t>
            </a:r>
          </a:p>
          <a:p>
            <a:pPr marL="171450" indent="-171450">
              <a:lnSpc>
                <a:spcPct val="120000"/>
              </a:lnSpc>
              <a:buFont typeface="Arial" panose="020B0604020202020204" pitchFamily="34" charset="0"/>
              <a:buChar char="•"/>
            </a:pPr>
            <a:r>
              <a:rPr lang="da-DK" sz="1000" dirty="0">
                <a:latin typeface="IBM Plex Sans"/>
              </a:rPr>
              <a:t>Batteripakken og spraykøling forventes at optimere vores energi anvendelses i 2026</a:t>
            </a:r>
            <a:endParaRPr lang="da-DK" sz="1000" dirty="0">
              <a:effectLst/>
              <a:latin typeface="IBM Plex Sans"/>
            </a:endParaRPr>
          </a:p>
          <a:p>
            <a:pPr marL="171450" indent="-171450">
              <a:lnSpc>
                <a:spcPct val="120000"/>
              </a:lnSpc>
              <a:buFont typeface="Arial" panose="020B0604020202020204" pitchFamily="34" charset="0"/>
              <a:buChar char="•"/>
            </a:pPr>
            <a:endParaRPr lang="da-DK" sz="1000" b="1" dirty="0">
              <a:effectLst/>
              <a:latin typeface="IBM Plex Sans"/>
            </a:endParaRPr>
          </a:p>
          <a:p>
            <a:pPr marL="171450" indent="-171450">
              <a:lnSpc>
                <a:spcPct val="120000"/>
              </a:lnSpc>
              <a:buFont typeface="Arial" panose="020B0604020202020204" pitchFamily="34" charset="0"/>
              <a:buChar char="•"/>
            </a:pPr>
            <a:r>
              <a:rPr lang="da-DK" sz="1000" b="1" dirty="0">
                <a:latin typeface="IBM Plex Sans"/>
              </a:rPr>
              <a:t>Va</a:t>
            </a:r>
            <a:r>
              <a:rPr lang="da-DK" sz="1000" b="1" dirty="0">
                <a:effectLst/>
                <a:latin typeface="IBM Plex Sans"/>
              </a:rPr>
              <a:t>ndforbrug.</a:t>
            </a:r>
            <a:endParaRPr lang="da-DK" sz="1000" b="1" dirty="0">
              <a:latin typeface="IBM Plex Sans"/>
            </a:endParaRPr>
          </a:p>
          <a:p>
            <a:pPr marL="171450" indent="-171450">
              <a:lnSpc>
                <a:spcPct val="120000"/>
              </a:lnSpc>
              <a:buFont typeface="Arial" panose="020B0604020202020204" pitchFamily="34" charset="0"/>
              <a:buChar char="•"/>
            </a:pPr>
            <a:r>
              <a:rPr lang="da-DK" sz="1000" dirty="0">
                <a:latin typeface="IBM Plex Sans"/>
              </a:rPr>
              <a:t>Vand anvendes til sanitære forhold og til adiabatisk køling af produktionen og kontorer. Stabilt lavt forbrug, toilet og badeforhold er optimeret ift. besparelser. Vandforbruget er steget med 74% fra 2014 til i dag, Stigningen skyldes primært nye vaskeprocesser og vandbaseret adiabatisk køling. Vi har etableret supplerende køling af vores kølemaskiner via adiabatisk køling (vandtåge), det vil øge vores vandforbrug, men reducere strømforbruget til køle-kompressorer. Forbruget kan afklares efter fuldt forbrug i hele 2026.</a:t>
            </a:r>
          </a:p>
          <a:p>
            <a:pPr>
              <a:lnSpc>
                <a:spcPct val="120000"/>
              </a:lnSpc>
            </a:pPr>
            <a:br>
              <a:rPr lang="da-DK" sz="1000" dirty="0">
                <a:effectLst/>
                <a:latin typeface="IBM Plex Sans" panose="020B0503050203000203" pitchFamily="34" charset="0"/>
              </a:rPr>
            </a:br>
            <a:r>
              <a:rPr lang="da-DK" sz="1000" b="1" dirty="0">
                <a:effectLst/>
                <a:latin typeface="IBM Plex Sans"/>
              </a:rPr>
              <a:t>Affaldshåndtering.</a:t>
            </a:r>
            <a:endParaRPr lang="da-DK" sz="1000" dirty="0">
              <a:solidFill>
                <a:srgbClr val="0000FF"/>
              </a:solidFill>
              <a:effectLst/>
              <a:latin typeface="IBM Plex Sans"/>
            </a:endParaRPr>
          </a:p>
          <a:p>
            <a:pPr marL="171450" indent="-171450">
              <a:lnSpc>
                <a:spcPct val="120000"/>
              </a:lnSpc>
              <a:buFont typeface="Arial" panose="020B0604020202020204" pitchFamily="34" charset="0"/>
              <a:buChar char="•"/>
            </a:pPr>
            <a:r>
              <a:rPr lang="en-US" sz="1000" dirty="0">
                <a:latin typeface="IBM Plex Sans"/>
              </a:rPr>
              <a:t>Alt </a:t>
            </a:r>
            <a:r>
              <a:rPr lang="da-DK" sz="1000" dirty="0">
                <a:latin typeface="IBM Plex Sans"/>
              </a:rPr>
              <a:t>affald</a:t>
            </a:r>
            <a:r>
              <a:rPr lang="en-US" sz="1000" dirty="0">
                <a:latin typeface="IBM Plex Sans"/>
              </a:rPr>
              <a:t> sorters og</a:t>
            </a:r>
            <a:r>
              <a:rPr lang="da-DK" sz="1000" noProof="0" dirty="0">
                <a:latin typeface="IBM Plex Sans"/>
              </a:rPr>
              <a:t> opgøres i </a:t>
            </a:r>
            <a:r>
              <a:rPr lang="en-US" sz="1000" dirty="0">
                <a:latin typeface="IBM Plex Sans"/>
              </a:rPr>
              <a:t>de lovpligtige fraktioner, det sikres, </a:t>
            </a:r>
            <a:r>
              <a:rPr lang="da-DK" sz="1000" dirty="0">
                <a:latin typeface="IBM Plex Sans"/>
              </a:rPr>
              <a:t>at fraktionerne afhentes eller vi selv afleverer selektivt til genanvendelse. Delfraktioner opgøres i relevante enheder, og indgår i vores CO2- last opgørelser og er beregnet via klimakompasset.</a:t>
            </a:r>
            <a:endParaRPr lang="da-DK" sz="1200" dirty="0">
              <a:solidFill>
                <a:srgbClr val="FFFFFF"/>
              </a:solidFill>
              <a:effectLst/>
              <a:latin typeface="Helvetica"/>
              <a:cs typeface="Helvetica"/>
            </a:endParaRPr>
          </a:p>
        </p:txBody>
      </p:sp>
      <p:pic>
        <p:nvPicPr>
          <p:cNvPr id="3" name="Billede 2">
            <a:extLst>
              <a:ext uri="{FF2B5EF4-FFF2-40B4-BE49-F238E27FC236}">
                <a16:creationId xmlns:a16="http://schemas.microsoft.com/office/drawing/2014/main" id="{91AC6DCB-8117-E43F-301E-467FB5F037E8}"/>
              </a:ext>
              <a:ext uri="{C183D7F6-B498-43B3-948B-1728B52AA6E4}">
                <adec:decorative xmlns:adec="http://schemas.microsoft.com/office/drawing/2017/decorative" val="1"/>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0" y="0"/>
            <a:ext cx="4206240" cy="6973824"/>
          </a:xfrm>
          <a:prstGeom prst="rect">
            <a:avLst/>
          </a:prstGeom>
        </p:spPr>
      </p:pic>
      <p:pic>
        <p:nvPicPr>
          <p:cNvPr id="4" name="Grafik 3">
            <a:extLst>
              <a:ext uri="{FF2B5EF4-FFF2-40B4-BE49-F238E27FC236}">
                <a16:creationId xmlns:a16="http://schemas.microsoft.com/office/drawing/2014/main" id="{12805974-0460-5604-F7A9-C9455F9450A9}"/>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56017" y="0"/>
            <a:ext cx="2292928" cy="3401176"/>
          </a:xfrm>
          <a:prstGeom prst="rect">
            <a:avLst/>
          </a:prstGeom>
        </p:spPr>
      </p:pic>
    </p:spTree>
    <p:extLst>
      <p:ext uri="{BB962C8B-B14F-4D97-AF65-F5344CB8AC3E}">
        <p14:creationId xmlns:p14="http://schemas.microsoft.com/office/powerpoint/2010/main" val="10690521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dsholder til slidenummer 2">
            <a:extLst>
              <a:ext uri="{FF2B5EF4-FFF2-40B4-BE49-F238E27FC236}">
                <a16:creationId xmlns:a16="http://schemas.microsoft.com/office/drawing/2014/main" id="{14087347-29BF-0F11-D7E5-32A91EF17B3F}"/>
              </a:ext>
            </a:extLst>
          </p:cNvPr>
          <p:cNvSpPr>
            <a:spLocks noGrp="1"/>
          </p:cNvSpPr>
          <p:nvPr>
            <p:ph type="sldNum" sz="quarter" idx="13"/>
          </p:nvPr>
        </p:nvSpPr>
        <p:spPr/>
        <p:txBody>
          <a:bodyPr/>
          <a:lstStyle/>
          <a:p>
            <a:fld id="{5A0D23CF-C5A3-5445-819D-C647D180BB4B}" type="slidenum">
              <a:rPr lang="da-DK" smtClean="0"/>
              <a:pPr/>
              <a:t>8</a:t>
            </a:fld>
            <a:endParaRPr lang="da-DK"/>
          </a:p>
        </p:txBody>
      </p:sp>
      <p:sp>
        <p:nvSpPr>
          <p:cNvPr id="2" name="Titel 1">
            <a:extLst>
              <a:ext uri="{FF2B5EF4-FFF2-40B4-BE49-F238E27FC236}">
                <a16:creationId xmlns:a16="http://schemas.microsoft.com/office/drawing/2014/main" id="{8821E94D-1EE9-3AE8-6DE1-2C2855954F9B}"/>
              </a:ext>
            </a:extLst>
          </p:cNvPr>
          <p:cNvSpPr>
            <a:spLocks noGrp="1"/>
          </p:cNvSpPr>
          <p:nvPr>
            <p:ph type="title"/>
          </p:nvPr>
        </p:nvSpPr>
        <p:spPr/>
        <p:txBody>
          <a:bodyPr>
            <a:normAutofit/>
          </a:bodyPr>
          <a:lstStyle/>
          <a:p>
            <a:r>
              <a:rPr lang="da-DK" sz="2000" b="1" dirty="0">
                <a:solidFill>
                  <a:srgbClr val="014625"/>
                </a:solidFill>
                <a:effectLst/>
                <a:latin typeface="IBM Plex Sans" panose="020B0503050203000203" pitchFamily="34" charset="0"/>
              </a:rPr>
              <a:t>I dybden med S-nøgletal </a:t>
            </a:r>
            <a:endParaRPr lang="da-DK" dirty="0"/>
          </a:p>
        </p:txBody>
      </p:sp>
      <p:sp>
        <p:nvSpPr>
          <p:cNvPr id="9" name="Pladsholder til tekst 8">
            <a:extLst>
              <a:ext uri="{FF2B5EF4-FFF2-40B4-BE49-F238E27FC236}">
                <a16:creationId xmlns:a16="http://schemas.microsoft.com/office/drawing/2014/main" id="{84D9868B-0C65-8F69-308E-FB23071F6306}"/>
              </a:ext>
              <a:ext uri="{C183D7F6-B498-43B3-948B-1728B52AA6E4}">
                <adec:decorative xmlns:adec="http://schemas.microsoft.com/office/drawing/2017/decorative" val="1"/>
              </a:ext>
            </a:extLst>
          </p:cNvPr>
          <p:cNvSpPr>
            <a:spLocks noGrp="1"/>
          </p:cNvSpPr>
          <p:nvPr>
            <p:ph type="body" sz="quarter" idx="14"/>
          </p:nvPr>
        </p:nvSpPr>
        <p:spPr/>
        <p:txBody>
          <a:bodyPr/>
          <a:lstStyle/>
          <a:p>
            <a:r>
              <a:rPr lang="da-DK" dirty="0"/>
              <a:t>TN-Tools A/S</a:t>
            </a:r>
          </a:p>
        </p:txBody>
      </p:sp>
      <p:sp>
        <p:nvSpPr>
          <p:cNvPr id="6" name="Tekstfelt 5">
            <a:extLst>
              <a:ext uri="{FF2B5EF4-FFF2-40B4-BE49-F238E27FC236}">
                <a16:creationId xmlns:a16="http://schemas.microsoft.com/office/drawing/2014/main" id="{EE31EC9D-54AC-CF3D-9A3F-2F9388CC871D}"/>
              </a:ext>
            </a:extLst>
          </p:cNvPr>
          <p:cNvSpPr txBox="1"/>
          <p:nvPr/>
        </p:nvSpPr>
        <p:spPr>
          <a:xfrm>
            <a:off x="5059002" y="1482163"/>
            <a:ext cx="5876544" cy="4001095"/>
          </a:xfrm>
          <a:prstGeom prst="rect">
            <a:avLst/>
          </a:prstGeom>
          <a:noFill/>
        </p:spPr>
        <p:txBody>
          <a:bodyPr wrap="square" lIns="0" tIns="45720" rIns="91440" bIns="45720" anchor="t">
            <a:spAutoFit/>
          </a:bodyPr>
          <a:lstStyle/>
          <a:p>
            <a:pPr>
              <a:lnSpc>
                <a:spcPct val="120000"/>
              </a:lnSpc>
            </a:pPr>
            <a:r>
              <a:rPr lang="da-DK" sz="1000" b="1" dirty="0">
                <a:effectLst/>
                <a:latin typeface="IBM Plex Sans"/>
              </a:rPr>
              <a:t>Sygefravær:</a:t>
            </a:r>
          </a:p>
          <a:p>
            <a:pPr>
              <a:lnSpc>
                <a:spcPct val="120000"/>
              </a:lnSpc>
            </a:pPr>
            <a:endParaRPr lang="da-DK" sz="1000" b="1" dirty="0">
              <a:effectLst/>
              <a:latin typeface="IBM Plex Sans"/>
            </a:endParaRPr>
          </a:p>
          <a:p>
            <a:pPr marL="285750" indent="-285750">
              <a:buFont typeface="Arial"/>
              <a:buChar char="•"/>
            </a:pPr>
            <a:r>
              <a:rPr lang="da-DK" sz="1000" dirty="0">
                <a:latin typeface="IBM Plex Sans"/>
              </a:rPr>
              <a:t>Vi ser år for år et konstant lavt sygefravær, i 2025 var det 1,5 %, dog lidt højere end 2024 som var 0.8%. </a:t>
            </a:r>
          </a:p>
          <a:p>
            <a:endParaRPr lang="en-US" sz="1000" dirty="0">
              <a:latin typeface="Segoe UI"/>
              <a:cs typeface="Calibri"/>
            </a:endParaRPr>
          </a:p>
          <a:p>
            <a:pPr>
              <a:lnSpc>
                <a:spcPct val="120000"/>
              </a:lnSpc>
            </a:pPr>
            <a:r>
              <a:rPr lang="da-DK" sz="1000" b="1" dirty="0">
                <a:effectLst/>
                <a:latin typeface="IBM Plex Sans"/>
              </a:rPr>
              <a:t>Arbejdsulykker:</a:t>
            </a:r>
          </a:p>
          <a:p>
            <a:pPr>
              <a:lnSpc>
                <a:spcPct val="120000"/>
              </a:lnSpc>
            </a:pPr>
            <a:endParaRPr lang="da-DK" sz="1000" b="1" dirty="0">
              <a:effectLst/>
              <a:latin typeface="IBM Plex Sans"/>
            </a:endParaRPr>
          </a:p>
          <a:p>
            <a:pPr marL="285750" indent="-285750">
              <a:buFont typeface="Arial"/>
              <a:buChar char="•"/>
            </a:pPr>
            <a:r>
              <a:rPr lang="da-DK" sz="1000" dirty="0">
                <a:latin typeface="IBM Plex Sans"/>
              </a:rPr>
              <a:t>Vi har haft arbejdsrelateret fravær, der udgjorde 1,5 time. </a:t>
            </a:r>
          </a:p>
          <a:p>
            <a:pPr marL="285750" indent="-285750">
              <a:buFont typeface="Arial"/>
              <a:buChar char="•"/>
            </a:pPr>
            <a:r>
              <a:rPr lang="da-DK" sz="1000" dirty="0">
                <a:latin typeface="IBM Plex Sans"/>
              </a:rPr>
              <a:t>Vi holder konstant fokus på en sikker og sund arbejdsplads for alle. </a:t>
            </a:r>
          </a:p>
          <a:p>
            <a:endParaRPr lang="en-US" sz="1000" dirty="0">
              <a:latin typeface="Segoe UI"/>
              <a:cs typeface="Calibri"/>
            </a:endParaRPr>
          </a:p>
          <a:p>
            <a:pPr>
              <a:lnSpc>
                <a:spcPct val="120000"/>
              </a:lnSpc>
            </a:pPr>
            <a:r>
              <a:rPr lang="da-DK" sz="1000" b="1" dirty="0">
                <a:effectLst/>
                <a:latin typeface="IBM Plex Sans"/>
              </a:rPr>
              <a:t>Kønsdiversitet:</a:t>
            </a:r>
          </a:p>
          <a:p>
            <a:pPr>
              <a:lnSpc>
                <a:spcPct val="120000"/>
              </a:lnSpc>
            </a:pPr>
            <a:endParaRPr lang="da-DK" sz="1000" b="1" dirty="0">
              <a:effectLst/>
              <a:latin typeface="IBM Plex Sans"/>
            </a:endParaRPr>
          </a:p>
          <a:p>
            <a:pPr marL="285750" indent="-285750">
              <a:buFont typeface="Arial"/>
              <a:buChar char="•"/>
            </a:pPr>
            <a:r>
              <a:rPr lang="da-DK" sz="1000" dirty="0">
                <a:latin typeface="IBM Plex Sans"/>
              </a:rPr>
              <a:t>23% af alle ansatte medarbejderne er kvinder</a:t>
            </a:r>
            <a:r>
              <a:rPr lang="da-DK" sz="1000" dirty="0">
                <a:solidFill>
                  <a:srgbClr val="0000FF"/>
                </a:solidFill>
                <a:latin typeface="IBM Plex Sans"/>
              </a:rPr>
              <a:t>, </a:t>
            </a:r>
            <a:r>
              <a:rPr lang="da-DK" sz="1000" dirty="0">
                <a:latin typeface="IBM Plex Sans"/>
              </a:rPr>
              <a:t>og  det har været stabilt i en årrække.</a:t>
            </a:r>
          </a:p>
          <a:p>
            <a:pPr marL="285750" indent="-285750">
              <a:buFont typeface="Arial"/>
              <a:buChar char="•"/>
            </a:pPr>
            <a:r>
              <a:rPr lang="da-DK" sz="1000" dirty="0">
                <a:latin typeface="IBM Plex Sans"/>
              </a:rPr>
              <a:t>Generelt stabil arbejdsstyrke med lange ancienniteter</a:t>
            </a:r>
            <a:r>
              <a:rPr lang="da-DK" sz="1000" dirty="0">
                <a:solidFill>
                  <a:srgbClr val="0000FF"/>
                </a:solidFill>
                <a:latin typeface="IBM Plex Sans"/>
              </a:rPr>
              <a:t>. </a:t>
            </a:r>
            <a:r>
              <a:rPr lang="da-DK" sz="1000" dirty="0">
                <a:latin typeface="IBM Plex Sans"/>
              </a:rPr>
              <a:t>Vi ansætter sjældent, og vilje, evne samt lyst til at lære og være en del at teamet, er afgørende kriterier.</a:t>
            </a:r>
          </a:p>
          <a:p>
            <a:pPr marL="285750" indent="-285750">
              <a:buFont typeface="Arial"/>
              <a:buChar char="•"/>
            </a:pPr>
            <a:endParaRPr lang="da-DK" sz="1000" dirty="0">
              <a:latin typeface="IBM Plex Sans"/>
            </a:endParaRPr>
          </a:p>
          <a:p>
            <a:r>
              <a:rPr lang="da-DK" sz="1000" b="1" dirty="0">
                <a:latin typeface="IBM Plex Sans"/>
              </a:rPr>
              <a:t>Øvrig diversitet og inklusion:</a:t>
            </a:r>
          </a:p>
          <a:p>
            <a:pPr marL="285750" indent="-285750">
              <a:buFont typeface="Arial"/>
              <a:buChar char="•"/>
            </a:pPr>
            <a:endParaRPr lang="da-DK" sz="1000" dirty="0">
              <a:latin typeface="IBM Plex Sans"/>
            </a:endParaRPr>
          </a:p>
          <a:p>
            <a:pPr marL="285750" indent="-285750">
              <a:buFont typeface="Arial"/>
              <a:buChar char="•"/>
            </a:pPr>
            <a:r>
              <a:rPr lang="da-DK" sz="1000" dirty="0">
                <a:latin typeface="IBM Plex Sans"/>
              </a:rPr>
              <a:t>Vi ansætter gerne medarbejdere, uanset alder, køn, etnicitet, politisk eller seksuel orientering og handikaps, såfremt personen kan og vil være en del af fællesskabet og kan udfører tildelte arbejdsopgaver.</a:t>
            </a:r>
          </a:p>
          <a:p>
            <a:pPr marL="285750" indent="-285750">
              <a:buFont typeface="Arial"/>
              <a:buChar char="•"/>
            </a:pPr>
            <a:r>
              <a:rPr lang="da-DK" sz="1000" dirty="0">
                <a:latin typeface="IBM Plex Sans"/>
              </a:rPr>
              <a:t>Vi har haft en pensionist deltidsansat, men han har ved udgangen af 2025 valgt at gå helt på pension. Vi har en ikke dansk talende ægtefælde til en ansat, som varetager rengøringen i virksomheden.</a:t>
            </a:r>
            <a:r>
              <a:rPr lang="da-DK" sz="1200" dirty="0">
                <a:solidFill>
                  <a:srgbClr val="FFFFFF"/>
                </a:solidFill>
                <a:effectLst/>
                <a:latin typeface="Helvetica"/>
                <a:cs typeface="Helvetica"/>
              </a:rPr>
              <a:t> </a:t>
            </a:r>
          </a:p>
        </p:txBody>
      </p:sp>
      <p:pic>
        <p:nvPicPr>
          <p:cNvPr id="4" name="Billede 3">
            <a:extLst>
              <a:ext uri="{FF2B5EF4-FFF2-40B4-BE49-F238E27FC236}">
                <a16:creationId xmlns:a16="http://schemas.microsoft.com/office/drawing/2014/main" id="{3CE68324-AF20-34FF-E0C5-107651A2BCBD}"/>
              </a:ext>
              <a:ext uri="{C183D7F6-B498-43B3-948B-1728B52AA6E4}">
                <adec:decorative xmlns:adec="http://schemas.microsoft.com/office/drawing/2017/decorative" val="1"/>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0" y="0"/>
            <a:ext cx="4206240" cy="6973824"/>
          </a:xfrm>
          <a:prstGeom prst="rect">
            <a:avLst/>
          </a:prstGeom>
        </p:spPr>
      </p:pic>
      <p:pic>
        <p:nvPicPr>
          <p:cNvPr id="5" name="Grafik 4">
            <a:extLst>
              <a:ext uri="{FF2B5EF4-FFF2-40B4-BE49-F238E27FC236}">
                <a16:creationId xmlns:a16="http://schemas.microsoft.com/office/drawing/2014/main" id="{AD6B8961-426C-194C-B5D7-265284A1A46B}"/>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80880" y="-2"/>
            <a:ext cx="2651199" cy="3534931"/>
          </a:xfrm>
          <a:prstGeom prst="rect">
            <a:avLst/>
          </a:prstGeom>
        </p:spPr>
      </p:pic>
    </p:spTree>
    <p:extLst>
      <p:ext uri="{BB962C8B-B14F-4D97-AF65-F5344CB8AC3E}">
        <p14:creationId xmlns:p14="http://schemas.microsoft.com/office/powerpoint/2010/main" val="21154366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dsholder til slidenummer 3">
            <a:extLst>
              <a:ext uri="{FF2B5EF4-FFF2-40B4-BE49-F238E27FC236}">
                <a16:creationId xmlns:a16="http://schemas.microsoft.com/office/drawing/2014/main" id="{123F457D-B7A9-0394-5134-968F2028FAD7}"/>
              </a:ext>
            </a:extLst>
          </p:cNvPr>
          <p:cNvSpPr>
            <a:spLocks noGrp="1"/>
          </p:cNvSpPr>
          <p:nvPr>
            <p:ph type="sldNum" sz="quarter" idx="13"/>
          </p:nvPr>
        </p:nvSpPr>
        <p:spPr/>
        <p:txBody>
          <a:bodyPr/>
          <a:lstStyle/>
          <a:p>
            <a:fld id="{5A0D23CF-C5A3-5445-819D-C647D180BB4B}" type="slidenum">
              <a:rPr lang="da-DK" smtClean="0"/>
              <a:pPr/>
              <a:t>9</a:t>
            </a:fld>
            <a:endParaRPr lang="da-DK"/>
          </a:p>
        </p:txBody>
      </p:sp>
      <p:sp>
        <p:nvSpPr>
          <p:cNvPr id="2" name="Titel 1">
            <a:extLst>
              <a:ext uri="{FF2B5EF4-FFF2-40B4-BE49-F238E27FC236}">
                <a16:creationId xmlns:a16="http://schemas.microsoft.com/office/drawing/2014/main" id="{8821E94D-1EE9-3AE8-6DE1-2C2855954F9B}"/>
              </a:ext>
            </a:extLst>
          </p:cNvPr>
          <p:cNvSpPr>
            <a:spLocks noGrp="1"/>
          </p:cNvSpPr>
          <p:nvPr>
            <p:ph type="title"/>
          </p:nvPr>
        </p:nvSpPr>
        <p:spPr/>
        <p:txBody>
          <a:bodyPr>
            <a:normAutofit/>
          </a:bodyPr>
          <a:lstStyle/>
          <a:p>
            <a:r>
              <a:rPr lang="da-DK" sz="2000" b="1">
                <a:solidFill>
                  <a:srgbClr val="014625"/>
                </a:solidFill>
                <a:effectLst/>
                <a:latin typeface="IBM Plex Sans" panose="020B0503050203000203" pitchFamily="34" charset="0"/>
              </a:rPr>
              <a:t>I dybden med G-nøgletal </a:t>
            </a:r>
            <a:endParaRPr lang="da-DK"/>
          </a:p>
        </p:txBody>
      </p:sp>
      <p:sp>
        <p:nvSpPr>
          <p:cNvPr id="9" name="Pladsholder til tekst 8">
            <a:extLst>
              <a:ext uri="{FF2B5EF4-FFF2-40B4-BE49-F238E27FC236}">
                <a16:creationId xmlns:a16="http://schemas.microsoft.com/office/drawing/2014/main" id="{5AF924F4-6498-4594-F16D-4DDB800D3EE3}"/>
              </a:ext>
              <a:ext uri="{C183D7F6-B498-43B3-948B-1728B52AA6E4}">
                <adec:decorative xmlns:adec="http://schemas.microsoft.com/office/drawing/2017/decorative" val="1"/>
              </a:ext>
            </a:extLst>
          </p:cNvPr>
          <p:cNvSpPr>
            <a:spLocks noGrp="1"/>
          </p:cNvSpPr>
          <p:nvPr>
            <p:ph type="body" sz="quarter" idx="14"/>
          </p:nvPr>
        </p:nvSpPr>
        <p:spPr/>
        <p:txBody>
          <a:bodyPr/>
          <a:lstStyle/>
          <a:p>
            <a:r>
              <a:rPr lang="da-DK" dirty="0"/>
              <a:t>TN-Tools A/S</a:t>
            </a:r>
          </a:p>
          <a:p>
            <a:endParaRPr lang="da-DK" dirty="0"/>
          </a:p>
        </p:txBody>
      </p:sp>
      <p:sp>
        <p:nvSpPr>
          <p:cNvPr id="6" name="Tekstfelt 5">
            <a:extLst>
              <a:ext uri="{FF2B5EF4-FFF2-40B4-BE49-F238E27FC236}">
                <a16:creationId xmlns:a16="http://schemas.microsoft.com/office/drawing/2014/main" id="{EE31EC9D-54AC-CF3D-9A3F-2F9388CC871D}"/>
              </a:ext>
            </a:extLst>
          </p:cNvPr>
          <p:cNvSpPr txBox="1"/>
          <p:nvPr/>
        </p:nvSpPr>
        <p:spPr>
          <a:xfrm>
            <a:off x="5059002" y="1482163"/>
            <a:ext cx="5876544" cy="2294026"/>
          </a:xfrm>
          <a:prstGeom prst="rect">
            <a:avLst/>
          </a:prstGeom>
          <a:noFill/>
        </p:spPr>
        <p:txBody>
          <a:bodyPr wrap="square" lIns="0" tIns="45720" rIns="91440" bIns="45720" anchor="t">
            <a:spAutoFit/>
          </a:bodyPr>
          <a:lstStyle/>
          <a:p>
            <a:pPr>
              <a:lnSpc>
                <a:spcPct val="120000"/>
              </a:lnSpc>
            </a:pPr>
            <a:endParaRPr lang="da-DK" sz="1000" dirty="0">
              <a:solidFill>
                <a:srgbClr val="181818"/>
              </a:solidFill>
              <a:effectLst/>
              <a:latin typeface="IBM Plex Sans" panose="020B0503050203000203" pitchFamily="34" charset="0"/>
            </a:endParaRPr>
          </a:p>
          <a:p>
            <a:pPr>
              <a:lnSpc>
                <a:spcPct val="120000"/>
              </a:lnSpc>
            </a:pPr>
            <a:r>
              <a:rPr lang="da-DK" sz="1000" b="1" dirty="0">
                <a:effectLst/>
                <a:latin typeface="IBM Plex Sans"/>
              </a:rPr>
              <a:t>Lønforskel mellem CEO og medarbejdere.</a:t>
            </a:r>
          </a:p>
          <a:p>
            <a:pPr>
              <a:lnSpc>
                <a:spcPct val="120000"/>
              </a:lnSpc>
            </a:pPr>
            <a:endParaRPr lang="da-DK" sz="1000" b="1" dirty="0">
              <a:effectLst/>
              <a:latin typeface="IBM Plex Sans"/>
            </a:endParaRPr>
          </a:p>
          <a:p>
            <a:pPr marL="171450" indent="-171450">
              <a:lnSpc>
                <a:spcPct val="120000"/>
              </a:lnSpc>
              <a:buFont typeface="Arial" panose="020B0604020202020204" pitchFamily="34" charset="0"/>
              <a:buChar char="•"/>
            </a:pPr>
            <a:r>
              <a:rPr lang="da-DK" sz="1000" dirty="0">
                <a:latin typeface="IBM Plex Sans"/>
              </a:rPr>
              <a:t>Lønforskellen mellem CEO og medarbejdere er ikke beregnet, idet CEO er eneejer, og ikke fuldt ud på lønningslisten før i 2027.</a:t>
            </a:r>
          </a:p>
          <a:p>
            <a:pPr>
              <a:lnSpc>
                <a:spcPct val="120000"/>
              </a:lnSpc>
            </a:pPr>
            <a:endParaRPr lang="da-DK" sz="1000" dirty="0">
              <a:effectLst/>
              <a:latin typeface="IBM Plex Sans" panose="020B0503050203000203" pitchFamily="34" charset="0"/>
            </a:endParaRPr>
          </a:p>
          <a:p>
            <a:pPr>
              <a:lnSpc>
                <a:spcPct val="120000"/>
              </a:lnSpc>
            </a:pPr>
            <a:r>
              <a:rPr lang="da-DK" sz="1000" b="1" dirty="0">
                <a:effectLst/>
                <a:latin typeface="IBM Plex Sans"/>
              </a:rPr>
              <a:t>Lønforskel mellem køn</a:t>
            </a:r>
          </a:p>
          <a:p>
            <a:pPr>
              <a:lnSpc>
                <a:spcPct val="120000"/>
              </a:lnSpc>
            </a:pPr>
            <a:endParaRPr lang="da-DK" sz="1000" b="1" dirty="0">
              <a:effectLst/>
              <a:latin typeface="IBM Plex Sans"/>
            </a:endParaRPr>
          </a:p>
          <a:p>
            <a:pPr marL="171450" indent="-171450">
              <a:lnSpc>
                <a:spcPct val="120000"/>
              </a:lnSpc>
              <a:buFont typeface="Arial" panose="020B0604020202020204" pitchFamily="34" charset="0"/>
              <a:buChar char="•"/>
            </a:pPr>
            <a:r>
              <a:rPr lang="da-DK" sz="1000" dirty="0">
                <a:latin typeface="IBM Plex Sans"/>
              </a:rPr>
              <a:t>Lønforskellen mellem mænd og kvinder er i gennemsnit 11%.</a:t>
            </a:r>
          </a:p>
          <a:p>
            <a:pPr marL="171450" indent="-171450">
              <a:lnSpc>
                <a:spcPct val="120000"/>
              </a:lnSpc>
              <a:buFont typeface="Arial" panose="020B0604020202020204" pitchFamily="34" charset="0"/>
              <a:buChar char="•"/>
            </a:pPr>
            <a:r>
              <a:rPr lang="da-DK" sz="1000" dirty="0">
                <a:latin typeface="IBM Plex Sans"/>
              </a:rPr>
              <a:t>2 ud af 6 kvinder er faguddannet til den jobfunktion de varetager. De øvrige er ikke faglærte til den jobfunktionen som de bestrider. De har forskellige andre faglige baggrunde og er uddannet internt til de jobfunktioner de varetager. </a:t>
            </a:r>
            <a:endParaRPr lang="da-DK" sz="1200" dirty="0">
              <a:solidFill>
                <a:srgbClr val="FFFFFF"/>
              </a:solidFill>
              <a:effectLst/>
              <a:latin typeface="Helvetica"/>
              <a:cs typeface="Helvetica"/>
            </a:endParaRPr>
          </a:p>
        </p:txBody>
      </p:sp>
      <p:pic>
        <p:nvPicPr>
          <p:cNvPr id="3" name="Billede 2">
            <a:extLst>
              <a:ext uri="{FF2B5EF4-FFF2-40B4-BE49-F238E27FC236}">
                <a16:creationId xmlns:a16="http://schemas.microsoft.com/office/drawing/2014/main" id="{123777CE-D086-9CB1-8785-20649FEE1753}"/>
              </a:ext>
              <a:ext uri="{C183D7F6-B498-43B3-948B-1728B52AA6E4}">
                <adec:decorative xmlns:adec="http://schemas.microsoft.com/office/drawing/2017/decorative" val="1"/>
              </a:ext>
            </a:extLst>
          </p:cNvPr>
          <p:cNvPicPr>
            <a:picLocks noChangeAspect="1"/>
          </p:cNvPicPr>
          <p:nvPr/>
        </p:nvPicPr>
        <p:blipFill rotWithShape="1">
          <a:blip r:embed="rId2"/>
          <a:srcRect l="2329" r="44056" b="823"/>
          <a:stretch/>
        </p:blipFill>
        <p:spPr>
          <a:xfrm rot="16200000">
            <a:off x="-1314602" y="1314604"/>
            <a:ext cx="6858005" cy="4228800"/>
          </a:xfrm>
          <a:prstGeom prst="rect">
            <a:avLst/>
          </a:prstGeom>
        </p:spPr>
      </p:pic>
      <p:pic>
        <p:nvPicPr>
          <p:cNvPr id="5" name="Grafik 4">
            <a:extLst>
              <a:ext uri="{FF2B5EF4-FFF2-40B4-BE49-F238E27FC236}">
                <a16:creationId xmlns:a16="http://schemas.microsoft.com/office/drawing/2014/main" id="{41FA2A90-7C6B-0B96-14E1-62CAE3DE96C8}"/>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81927" y="-1"/>
            <a:ext cx="2906784" cy="3518739"/>
          </a:xfrm>
          <a:prstGeom prst="rect">
            <a:avLst/>
          </a:prstGeom>
        </p:spPr>
      </p:pic>
    </p:spTree>
    <p:extLst>
      <p:ext uri="{BB962C8B-B14F-4D97-AF65-F5344CB8AC3E}">
        <p14:creationId xmlns:p14="http://schemas.microsoft.com/office/powerpoint/2010/main" val="8260913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ladsholder til slidenummer 5">
            <a:extLst>
              <a:ext uri="{FF2B5EF4-FFF2-40B4-BE49-F238E27FC236}">
                <a16:creationId xmlns:a16="http://schemas.microsoft.com/office/drawing/2014/main" id="{F2D5000E-81C0-E1CF-405A-1A50F625DB61}"/>
              </a:ext>
            </a:extLst>
          </p:cNvPr>
          <p:cNvSpPr>
            <a:spLocks noGrp="1"/>
          </p:cNvSpPr>
          <p:nvPr>
            <p:ph type="sldNum" sz="quarter" idx="12"/>
          </p:nvPr>
        </p:nvSpPr>
        <p:spPr/>
        <p:txBody>
          <a:bodyPr/>
          <a:lstStyle/>
          <a:p>
            <a:fld id="{5A0D23CF-C5A3-5445-819D-C647D180BB4B}" type="slidenum">
              <a:rPr lang="da-DK" smtClean="0"/>
              <a:pPr/>
              <a:t>10</a:t>
            </a:fld>
            <a:endParaRPr lang="da-DK"/>
          </a:p>
        </p:txBody>
      </p:sp>
      <p:sp>
        <p:nvSpPr>
          <p:cNvPr id="22" name="Titel 1">
            <a:extLst>
              <a:ext uri="{FF2B5EF4-FFF2-40B4-BE49-F238E27FC236}">
                <a16:creationId xmlns:a16="http://schemas.microsoft.com/office/drawing/2014/main" id="{9433FC30-56AD-958A-F2B9-03F2606219F7}"/>
              </a:ext>
            </a:extLst>
          </p:cNvPr>
          <p:cNvSpPr>
            <a:spLocks noGrp="1"/>
          </p:cNvSpPr>
          <p:nvPr>
            <p:ph type="title"/>
          </p:nvPr>
        </p:nvSpPr>
        <p:spPr>
          <a:xfrm>
            <a:off x="1260000" y="528349"/>
            <a:ext cx="9725500" cy="315912"/>
          </a:xfrm>
        </p:spPr>
        <p:txBody>
          <a:bodyPr/>
          <a:lstStyle/>
          <a:p>
            <a:r>
              <a:rPr lang="da-DK" dirty="0"/>
              <a:t>Opgørelsespraksis</a:t>
            </a:r>
          </a:p>
        </p:txBody>
      </p:sp>
      <p:sp>
        <p:nvSpPr>
          <p:cNvPr id="23" name="Pladsholder til indhold 2">
            <a:extLst>
              <a:ext uri="{FF2B5EF4-FFF2-40B4-BE49-F238E27FC236}">
                <a16:creationId xmlns:a16="http://schemas.microsoft.com/office/drawing/2014/main" id="{EF441C37-B8DB-F3EB-574D-AE330FDB5788}"/>
              </a:ext>
            </a:extLst>
          </p:cNvPr>
          <p:cNvSpPr>
            <a:spLocks noGrp="1"/>
          </p:cNvSpPr>
          <p:nvPr>
            <p:ph idx="1"/>
          </p:nvPr>
        </p:nvSpPr>
        <p:spPr>
          <a:xfrm>
            <a:off x="1260000" y="930522"/>
            <a:ext cx="9672000" cy="832436"/>
          </a:xfrm>
        </p:spPr>
        <p:txBody>
          <a:bodyPr>
            <a:normAutofit/>
          </a:bodyPr>
          <a:lstStyle/>
          <a:p>
            <a:pPr indent="0" fontAlgn="base">
              <a:lnSpc>
                <a:spcPct val="120000"/>
              </a:lnSpc>
              <a:buNone/>
            </a:pPr>
            <a:r>
              <a:rPr lang="da-DK" sz="1000" dirty="0">
                <a:solidFill>
                  <a:srgbClr val="0000FF"/>
                </a:solidFill>
              </a:rPr>
              <a:t> </a:t>
            </a:r>
            <a:r>
              <a:rPr lang="da-DK" sz="1000" dirty="0"/>
              <a:t>Vores ESG nøgletal er opgjort og beregnet ud fra nedenstående principper i ESG modellen</a:t>
            </a:r>
            <a:r>
              <a:rPr lang="da-DK" sz="1000" dirty="0">
                <a:solidFill>
                  <a:srgbClr val="0000FF"/>
                </a:solidFill>
              </a:rPr>
              <a:t>.</a:t>
            </a:r>
          </a:p>
          <a:p>
            <a:pPr indent="0" fontAlgn="base">
              <a:lnSpc>
                <a:spcPct val="120000"/>
              </a:lnSpc>
              <a:buNone/>
            </a:pPr>
            <a:endParaRPr lang="da-DK" sz="1000" dirty="0">
              <a:solidFill>
                <a:srgbClr val="0000FF"/>
              </a:solidFill>
            </a:endParaRPr>
          </a:p>
          <a:p>
            <a:pPr indent="0" fontAlgn="base">
              <a:lnSpc>
                <a:spcPct val="120000"/>
              </a:lnSpc>
              <a:buNone/>
            </a:pPr>
            <a:endParaRPr lang="en-US" sz="1000" dirty="0">
              <a:solidFill>
                <a:srgbClr val="0000FF"/>
              </a:solidFill>
            </a:endParaRPr>
          </a:p>
        </p:txBody>
      </p:sp>
      <p:sp>
        <p:nvSpPr>
          <p:cNvPr id="17" name="Pladsholder til tekst 16">
            <a:extLst>
              <a:ext uri="{FF2B5EF4-FFF2-40B4-BE49-F238E27FC236}">
                <a16:creationId xmlns:a16="http://schemas.microsoft.com/office/drawing/2014/main" id="{E657F4DA-8AC9-D873-7A70-605A75142777}"/>
              </a:ext>
              <a:ext uri="{C183D7F6-B498-43B3-948B-1728B52AA6E4}">
                <adec:decorative xmlns:adec="http://schemas.microsoft.com/office/drawing/2017/decorative" val="1"/>
              </a:ext>
            </a:extLst>
          </p:cNvPr>
          <p:cNvSpPr>
            <a:spLocks noGrp="1"/>
          </p:cNvSpPr>
          <p:nvPr>
            <p:ph type="body" sz="quarter" idx="13"/>
          </p:nvPr>
        </p:nvSpPr>
        <p:spPr/>
        <p:txBody>
          <a:bodyPr/>
          <a:lstStyle/>
          <a:p>
            <a:r>
              <a:rPr lang="da-DK" dirty="0"/>
              <a:t>TN-Tools A/S</a:t>
            </a:r>
          </a:p>
        </p:txBody>
      </p:sp>
      <p:graphicFrame>
        <p:nvGraphicFramePr>
          <p:cNvPr id="2" name="Table 2">
            <a:extLst>
              <a:ext uri="{FF2B5EF4-FFF2-40B4-BE49-F238E27FC236}">
                <a16:creationId xmlns:a16="http://schemas.microsoft.com/office/drawing/2014/main" id="{868B1EEF-5D07-1E3F-883E-1B53BD5CD67B}"/>
              </a:ext>
            </a:extLst>
          </p:cNvPr>
          <p:cNvGraphicFramePr>
            <a:graphicFrameLocks noGrp="1"/>
          </p:cNvGraphicFramePr>
          <p:nvPr>
            <p:extLst>
              <p:ext uri="{D42A27DB-BD31-4B8C-83A1-F6EECF244321}">
                <p14:modId xmlns:p14="http://schemas.microsoft.com/office/powerpoint/2010/main" val="3904617461"/>
              </p:ext>
            </p:extLst>
          </p:nvPr>
        </p:nvGraphicFramePr>
        <p:xfrm>
          <a:off x="1260000" y="1485770"/>
          <a:ext cx="9725500" cy="4717618"/>
        </p:xfrm>
        <a:graphic>
          <a:graphicData uri="http://schemas.openxmlformats.org/drawingml/2006/table">
            <a:tbl>
              <a:tblPr firstRow="1" bandRow="1">
                <a:tableStyleId>{5C22544A-7EE6-4342-B048-85BDC9FD1C3A}</a:tableStyleId>
              </a:tblPr>
              <a:tblGrid>
                <a:gridCol w="3580357">
                  <a:extLst>
                    <a:ext uri="{9D8B030D-6E8A-4147-A177-3AD203B41FA5}">
                      <a16:colId xmlns:a16="http://schemas.microsoft.com/office/drawing/2014/main" val="230502436"/>
                    </a:ext>
                  </a:extLst>
                </a:gridCol>
                <a:gridCol w="6145143">
                  <a:extLst>
                    <a:ext uri="{9D8B030D-6E8A-4147-A177-3AD203B41FA5}">
                      <a16:colId xmlns:a16="http://schemas.microsoft.com/office/drawing/2014/main" val="2437112525"/>
                    </a:ext>
                  </a:extLst>
                </a:gridCol>
              </a:tblGrid>
              <a:tr h="300933">
                <a:tc>
                  <a:txBody>
                    <a:bodyPr/>
                    <a:lstStyle/>
                    <a:p>
                      <a:pPr>
                        <a:lnSpc>
                          <a:spcPct val="150000"/>
                        </a:lnSpc>
                      </a:pPr>
                      <a:r>
                        <a:rPr lang="da-DK" sz="800" b="1" i="0" dirty="0">
                          <a:solidFill>
                            <a:schemeClr val="bg1"/>
                          </a:solidFill>
                          <a:effectLst/>
                          <a:latin typeface="IBM Plex Sans"/>
                        </a:rPr>
                        <a:t>ESG-nøgletal</a:t>
                      </a:r>
                    </a:p>
                  </a:txBody>
                  <a:tcPr marL="108000" marR="18886" marT="0" marB="0" anchor="ctr">
                    <a:lnL w="6350" cap="flat" cmpd="sng" algn="ctr">
                      <a:solidFill>
                        <a:srgbClr val="1B4529"/>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solidFill>
                      <a:srgbClr val="1B4529"/>
                    </a:solidFill>
                  </a:tcPr>
                </a:tc>
                <a:tc>
                  <a:txBody>
                    <a:bodyPr/>
                    <a:lstStyle/>
                    <a:p>
                      <a:pPr>
                        <a:lnSpc>
                          <a:spcPct val="150000"/>
                        </a:lnSpc>
                      </a:pPr>
                      <a:r>
                        <a:rPr lang="da-DK" sz="800" b="1" i="0" dirty="0">
                          <a:solidFill>
                            <a:schemeClr val="bg1"/>
                          </a:solidFill>
                          <a:effectLst/>
                          <a:latin typeface="IBM Plex Sans"/>
                        </a:rPr>
                        <a:t>Beregningsmetoder til opgørelse af ESG-nøgletal</a:t>
                      </a:r>
                    </a:p>
                  </a:txBody>
                  <a:tcPr marL="108000" marR="18886" marT="0" marB="0" anchor="ctr">
                    <a:lnL w="6350" cap="flat" cmpd="sng" algn="ctr">
                      <a:solidFill>
                        <a:schemeClr val="bg1"/>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solidFill>
                      <a:srgbClr val="1B4529"/>
                    </a:solidFill>
                  </a:tcPr>
                </a:tc>
                <a:extLst>
                  <a:ext uri="{0D108BD9-81ED-4DB2-BD59-A6C34878D82A}">
                    <a16:rowId xmlns:a16="http://schemas.microsoft.com/office/drawing/2014/main" val="1521301981"/>
                  </a:ext>
                </a:extLst>
              </a:tr>
              <a:tr h="206688">
                <a:tc>
                  <a:txBody>
                    <a:bodyPr/>
                    <a:lstStyle/>
                    <a:p>
                      <a:pPr>
                        <a:lnSpc>
                          <a:spcPct val="150000"/>
                        </a:lnSpc>
                      </a:pPr>
                      <a:r>
                        <a:rPr lang="da-DK" sz="800" b="1" i="0" dirty="0">
                          <a:solidFill>
                            <a:srgbClr val="181818"/>
                          </a:solidFill>
                          <a:effectLst/>
                          <a:latin typeface="IBM Plex Sans"/>
                        </a:rPr>
                        <a:t>Environment</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solidFill>
                      <a:srgbClr val="1B4529">
                        <a:alpha val="20000"/>
                      </a:srgbClr>
                    </a:solidFill>
                  </a:tcPr>
                </a:tc>
                <a:tc>
                  <a:txBody>
                    <a:bodyPr/>
                    <a:lstStyle/>
                    <a:p>
                      <a:pPr>
                        <a:lnSpc>
                          <a:spcPct val="150000"/>
                        </a:lnSpc>
                      </a:pPr>
                      <a:endParaRPr lang="da-DK" sz="800" b="0" i="0">
                        <a:latin typeface="IBM Plex Sans" panose="020B0503050203000203" pitchFamily="34" charset="0"/>
                      </a:endParaRPr>
                    </a:p>
                  </a:txBody>
                  <a:tcPr marL="108000" marR="36261" marT="18131" marB="18131">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solidFill>
                      <a:srgbClr val="1B4529">
                        <a:alpha val="20000"/>
                      </a:srgbClr>
                    </a:solidFill>
                  </a:tcPr>
                </a:tc>
                <a:extLst>
                  <a:ext uri="{0D108BD9-81ED-4DB2-BD59-A6C34878D82A}">
                    <a16:rowId xmlns:a16="http://schemas.microsoft.com/office/drawing/2014/main" val="298713925"/>
                  </a:ext>
                </a:extLst>
              </a:tr>
              <a:tr h="169064">
                <a:tc>
                  <a:txBody>
                    <a:bodyPr/>
                    <a:lstStyle/>
                    <a:p>
                      <a:pPr>
                        <a:lnSpc>
                          <a:spcPct val="150000"/>
                        </a:lnSpc>
                      </a:pPr>
                      <a:r>
                        <a:rPr lang="da-DK" sz="800" b="0" i="0" dirty="0">
                          <a:solidFill>
                            <a:srgbClr val="181818"/>
                          </a:solidFill>
                          <a:effectLst/>
                          <a:latin typeface="IBM Plex Sans"/>
                        </a:rPr>
                        <a:t>CO</a:t>
                      </a:r>
                      <a:r>
                        <a:rPr lang="da-DK" sz="800" b="0" i="0" baseline="-25000" dirty="0">
                          <a:solidFill>
                            <a:srgbClr val="181818"/>
                          </a:solidFill>
                          <a:effectLst/>
                          <a:latin typeface="IBM Plex Sans"/>
                        </a:rPr>
                        <a:t>2</a:t>
                      </a:r>
                      <a:r>
                        <a:rPr lang="da-DK" sz="800" b="0" i="0" dirty="0">
                          <a:solidFill>
                            <a:srgbClr val="181818"/>
                          </a:solidFill>
                          <a:effectLst/>
                          <a:latin typeface="IBM Plex Sans"/>
                        </a:rPr>
                        <a:t>e-udledning indenfor Scope 1</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50000"/>
                        </a:lnSpc>
                      </a:pPr>
                      <a:r>
                        <a:rPr lang="da-DK" sz="800" b="0" i="0" dirty="0">
                          <a:solidFill>
                            <a:srgbClr val="1B4529"/>
                          </a:solidFill>
                          <a:effectLst/>
                          <a:latin typeface="IBM Plex Sans"/>
                        </a:rPr>
                        <a:t>Beregnet via Klimakompasset</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04132082"/>
                  </a:ext>
                </a:extLst>
              </a:tr>
              <a:tr h="169064">
                <a:tc>
                  <a:txBody>
                    <a:bodyPr/>
                    <a:lstStyle/>
                    <a:p>
                      <a:pPr>
                        <a:lnSpc>
                          <a:spcPct val="150000"/>
                        </a:lnSpc>
                      </a:pPr>
                      <a:r>
                        <a:rPr lang="da-DK" sz="800" b="0" i="0" dirty="0">
                          <a:solidFill>
                            <a:srgbClr val="181818"/>
                          </a:solidFill>
                          <a:effectLst/>
                          <a:latin typeface="IBM Plex Sans"/>
                        </a:rPr>
                        <a:t>CO</a:t>
                      </a:r>
                      <a:r>
                        <a:rPr lang="da-DK" sz="800" b="0" i="0" baseline="-25000" dirty="0">
                          <a:solidFill>
                            <a:srgbClr val="181818"/>
                          </a:solidFill>
                          <a:effectLst/>
                          <a:latin typeface="IBM Plex Sans"/>
                        </a:rPr>
                        <a:t>2</a:t>
                      </a:r>
                      <a:r>
                        <a:rPr lang="da-DK" sz="800" b="0" i="0" dirty="0">
                          <a:solidFill>
                            <a:srgbClr val="181818"/>
                          </a:solidFill>
                          <a:effectLst/>
                          <a:latin typeface="IBM Plex Sans"/>
                        </a:rPr>
                        <a:t>e-udledning inden for Scope 2</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50000"/>
                        </a:lnSpc>
                      </a:pPr>
                      <a:r>
                        <a:rPr lang="da-DK" sz="800" b="0" i="0" dirty="0">
                          <a:solidFill>
                            <a:srgbClr val="1B4529"/>
                          </a:solidFill>
                          <a:effectLst/>
                          <a:latin typeface="IBM Plex Sans"/>
                        </a:rPr>
                        <a:t>Beregnet via Klimakompasset</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67771428"/>
                  </a:ext>
                </a:extLst>
              </a:tr>
              <a:tr h="169064">
                <a:tc>
                  <a:txBody>
                    <a:bodyPr/>
                    <a:lstStyle/>
                    <a:p>
                      <a:pPr>
                        <a:lnSpc>
                          <a:spcPct val="150000"/>
                        </a:lnSpc>
                      </a:pPr>
                      <a:r>
                        <a:rPr lang="da-DK" sz="800" b="0" i="0" dirty="0">
                          <a:solidFill>
                            <a:srgbClr val="181818"/>
                          </a:solidFill>
                          <a:effectLst/>
                          <a:latin typeface="IBM Plex Sans"/>
                        </a:rPr>
                        <a:t>CO</a:t>
                      </a:r>
                      <a:r>
                        <a:rPr lang="da-DK" sz="800" b="0" i="0" baseline="-25000" dirty="0">
                          <a:solidFill>
                            <a:srgbClr val="181818"/>
                          </a:solidFill>
                          <a:effectLst/>
                          <a:latin typeface="IBM Plex Sans"/>
                        </a:rPr>
                        <a:t>2</a:t>
                      </a:r>
                      <a:r>
                        <a:rPr lang="da-DK" sz="800" b="0" i="0" dirty="0">
                          <a:solidFill>
                            <a:srgbClr val="181818"/>
                          </a:solidFill>
                          <a:effectLst/>
                          <a:latin typeface="IBM Plex Sans"/>
                        </a:rPr>
                        <a:t>e-udledning inden for Scope3</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50000"/>
                        </a:lnSpc>
                      </a:pPr>
                      <a:r>
                        <a:rPr lang="da-DK" sz="800" b="0" i="0" dirty="0">
                          <a:solidFill>
                            <a:srgbClr val="1B4529"/>
                          </a:solidFill>
                          <a:effectLst/>
                          <a:latin typeface="IBM Plex Sans"/>
                        </a:rPr>
                        <a:t>Beregnet via Klimakompasset</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43500947"/>
                  </a:ext>
                </a:extLst>
              </a:tr>
              <a:tr h="169064">
                <a:tc>
                  <a:txBody>
                    <a:bodyPr/>
                    <a:lstStyle/>
                    <a:p>
                      <a:pPr>
                        <a:lnSpc>
                          <a:spcPct val="150000"/>
                        </a:lnSpc>
                      </a:pPr>
                      <a:r>
                        <a:rPr lang="da-DK" sz="800" b="0" i="0" dirty="0">
                          <a:solidFill>
                            <a:srgbClr val="181818"/>
                          </a:solidFill>
                          <a:effectLst/>
                          <a:latin typeface="IBM Plex Sans"/>
                        </a:rPr>
                        <a:t>Samlet CO</a:t>
                      </a:r>
                      <a:r>
                        <a:rPr lang="da-DK" sz="800" b="0" i="0" baseline="-25000" dirty="0">
                          <a:solidFill>
                            <a:srgbClr val="181818"/>
                          </a:solidFill>
                          <a:effectLst/>
                          <a:latin typeface="IBM Plex Sans"/>
                        </a:rPr>
                        <a:t>2</a:t>
                      </a:r>
                      <a:r>
                        <a:rPr lang="da-DK" sz="800" b="0" i="0" dirty="0">
                          <a:solidFill>
                            <a:srgbClr val="181818"/>
                          </a:solidFill>
                          <a:effectLst/>
                          <a:latin typeface="IBM Plex Sans"/>
                        </a:rPr>
                        <a:t>e-udledning, ​(Scope 1, 2 og 3)</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50000"/>
                        </a:lnSpc>
                      </a:pPr>
                      <a:r>
                        <a:rPr lang="da-DK" sz="800" b="0" i="0" dirty="0">
                          <a:solidFill>
                            <a:srgbClr val="1B4529"/>
                          </a:solidFill>
                          <a:effectLst/>
                          <a:latin typeface="IBM Plex Sans"/>
                        </a:rPr>
                        <a:t>Scope 1 + Scope 2 + Scope 3 og klimakompasset</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59839924"/>
                  </a:ext>
                </a:extLst>
              </a:tr>
              <a:tr h="169064">
                <a:tc>
                  <a:txBody>
                    <a:bodyPr/>
                    <a:lstStyle/>
                    <a:p>
                      <a:pPr>
                        <a:lnSpc>
                          <a:spcPct val="150000"/>
                        </a:lnSpc>
                      </a:pPr>
                      <a:r>
                        <a:rPr lang="da-DK" sz="800" b="0" i="0" dirty="0">
                          <a:solidFill>
                            <a:srgbClr val="181818"/>
                          </a:solidFill>
                          <a:effectLst/>
                          <a:latin typeface="IBM Plex Sans"/>
                        </a:rPr>
                        <a:t>CO</a:t>
                      </a:r>
                      <a:r>
                        <a:rPr lang="da-DK" sz="800" b="0" i="0" baseline="-25000" dirty="0">
                          <a:solidFill>
                            <a:srgbClr val="181818"/>
                          </a:solidFill>
                          <a:effectLst/>
                          <a:latin typeface="IBM Plex Sans"/>
                        </a:rPr>
                        <a:t>2</a:t>
                      </a:r>
                      <a:r>
                        <a:rPr lang="da-DK" sz="800" b="0" i="0" dirty="0">
                          <a:solidFill>
                            <a:srgbClr val="181818"/>
                          </a:solidFill>
                          <a:effectLst/>
                          <a:latin typeface="IBM Plex Sans"/>
                        </a:rPr>
                        <a:t> intensitet, samlet CO</a:t>
                      </a:r>
                      <a:r>
                        <a:rPr lang="da-DK" sz="800" b="0" i="0" baseline="-25000" dirty="0">
                          <a:solidFill>
                            <a:srgbClr val="181818"/>
                          </a:solidFill>
                          <a:effectLst/>
                          <a:latin typeface="IBM Plex Sans"/>
                        </a:rPr>
                        <a:t>2</a:t>
                      </a:r>
                      <a:r>
                        <a:rPr lang="da-DK" sz="800" b="0" i="0" dirty="0">
                          <a:solidFill>
                            <a:srgbClr val="181818"/>
                          </a:solidFill>
                          <a:effectLst/>
                          <a:latin typeface="IBM Plex Sans"/>
                        </a:rPr>
                        <a:t>e-udledning ift. omsætning</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50000"/>
                        </a:lnSpc>
                      </a:pPr>
                      <a:r>
                        <a:rPr lang="da-DK" sz="800" b="0" i="0" dirty="0">
                          <a:solidFill>
                            <a:srgbClr val="1B4529"/>
                          </a:solidFill>
                          <a:effectLst/>
                          <a:latin typeface="IBM Plex Sans"/>
                        </a:rPr>
                        <a:t>CO</a:t>
                      </a:r>
                      <a:r>
                        <a:rPr lang="da-DK" sz="800" b="0" i="0" baseline="-25000" dirty="0">
                          <a:solidFill>
                            <a:srgbClr val="1B4529"/>
                          </a:solidFill>
                          <a:effectLst/>
                          <a:latin typeface="IBM Plex Sans"/>
                        </a:rPr>
                        <a:t>2</a:t>
                      </a:r>
                      <a:r>
                        <a:rPr lang="da-DK" sz="800" b="0" i="0" dirty="0">
                          <a:solidFill>
                            <a:srgbClr val="1B4529"/>
                          </a:solidFill>
                          <a:effectLst/>
                          <a:latin typeface="IBM Plex Sans"/>
                        </a:rPr>
                        <a:t> Total / nettoomsætning​</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91934896"/>
                  </a:ext>
                </a:extLst>
              </a:tr>
              <a:tr h="202663">
                <a:tc>
                  <a:txBody>
                    <a:bodyPr/>
                    <a:lstStyle/>
                    <a:p>
                      <a:pPr>
                        <a:lnSpc>
                          <a:spcPct val="150000"/>
                        </a:lnSpc>
                      </a:pPr>
                      <a:r>
                        <a:rPr lang="da-DK" sz="800" b="0" i="0" dirty="0">
                          <a:solidFill>
                            <a:srgbClr val="181818"/>
                          </a:solidFill>
                          <a:effectLst/>
                          <a:latin typeface="IBM Plex Sans"/>
                        </a:rPr>
                        <a:t>Samlet energiforbrug​</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0000"/>
                        </a:lnSpc>
                        <a:spcBef>
                          <a:spcPts val="300"/>
                        </a:spcBef>
                      </a:pPr>
                      <a:r>
                        <a:rPr lang="da-DK" sz="800" b="0" i="0" dirty="0">
                          <a:solidFill>
                            <a:srgbClr val="1B4529"/>
                          </a:solidFill>
                          <a:effectLst/>
                          <a:latin typeface="IBM Plex Sans"/>
                        </a:rPr>
                        <a:t>Beregnet via Klimakompasset (el og lidt gas)</a:t>
                      </a:r>
                    </a:p>
                  </a:txBody>
                  <a:tcPr marL="108000" marR="18886" marT="0" marB="0" anchor="ctr">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33654037"/>
                  </a:ext>
                </a:extLst>
              </a:tr>
              <a:tr h="169064">
                <a:tc>
                  <a:txBody>
                    <a:bodyPr/>
                    <a:lstStyle/>
                    <a:p>
                      <a:pPr>
                        <a:lnSpc>
                          <a:spcPct val="150000"/>
                        </a:lnSpc>
                      </a:pPr>
                      <a:r>
                        <a:rPr lang="da-DK" sz="800" b="0" i="0" dirty="0">
                          <a:solidFill>
                            <a:srgbClr val="181818"/>
                          </a:solidFill>
                          <a:effectLst/>
                          <a:latin typeface="IBM Plex Sans"/>
                        </a:rPr>
                        <a:t>Energiintensitet​, samlet energiforbrug ift. omsætning</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50000"/>
                        </a:lnSpc>
                      </a:pPr>
                      <a:r>
                        <a:rPr lang="da-DK" sz="800" b="0" i="0" dirty="0">
                          <a:solidFill>
                            <a:srgbClr val="1B4529"/>
                          </a:solidFill>
                          <a:effectLst/>
                          <a:latin typeface="IBM Plex Sans"/>
                        </a:rPr>
                        <a:t>Samlet energiforbrug / nettoomsætning</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06946148"/>
                  </a:ext>
                </a:extLst>
              </a:tr>
              <a:tr h="198684">
                <a:tc>
                  <a:txBody>
                    <a:bodyPr/>
                    <a:lstStyle/>
                    <a:p>
                      <a:pPr>
                        <a:lnSpc>
                          <a:spcPct val="150000"/>
                        </a:lnSpc>
                      </a:pPr>
                      <a:r>
                        <a:rPr lang="da-DK" sz="800" b="0" i="0" dirty="0">
                          <a:solidFill>
                            <a:srgbClr val="181818"/>
                          </a:solidFill>
                          <a:effectLst/>
                          <a:latin typeface="IBM Plex Sans"/>
                        </a:rPr>
                        <a:t>Vedvarende energiandel​, vedvarende energiforbrug ift. samlet energiforbrug</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50000"/>
                        </a:lnSpc>
                      </a:pPr>
                      <a:r>
                        <a:rPr lang="da-DK" sz="800" b="0" i="0" dirty="0">
                          <a:solidFill>
                            <a:srgbClr val="1B4529"/>
                          </a:solidFill>
                          <a:effectLst/>
                          <a:latin typeface="IBM Plex Sans"/>
                        </a:rPr>
                        <a:t>(Vedvarende energi / energiforbrug) * 100</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57133266"/>
                  </a:ext>
                </a:extLst>
              </a:tr>
              <a:tr h="129208">
                <a:tc>
                  <a:txBody>
                    <a:bodyPr/>
                    <a:lstStyle/>
                    <a:p>
                      <a:pPr>
                        <a:lnSpc>
                          <a:spcPct val="150000"/>
                        </a:lnSpc>
                      </a:pPr>
                      <a:r>
                        <a:rPr lang="da-DK" sz="800" b="0" i="0" dirty="0">
                          <a:solidFill>
                            <a:srgbClr val="181818"/>
                          </a:solidFill>
                          <a:effectLst/>
                          <a:latin typeface="IBM Plex Sans"/>
                        </a:rPr>
                        <a:t>Vandforbrug​</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50000"/>
                        </a:lnSpc>
                      </a:pPr>
                      <a:r>
                        <a:rPr lang="da-DK" sz="800" b="0" i="0" dirty="0">
                          <a:solidFill>
                            <a:srgbClr val="1B4529"/>
                          </a:solidFill>
                          <a:effectLst/>
                          <a:latin typeface="IBM Plex Sans"/>
                        </a:rPr>
                        <a:t>Summen af alt forbrugt vand – brutto​</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2975243"/>
                  </a:ext>
                </a:extLst>
              </a:tr>
              <a:tr h="169064">
                <a:tc>
                  <a:txBody>
                    <a:bodyPr/>
                    <a:lstStyle/>
                    <a:p>
                      <a:pPr>
                        <a:lnSpc>
                          <a:spcPct val="150000"/>
                        </a:lnSpc>
                      </a:pPr>
                      <a:r>
                        <a:rPr lang="da-DK" sz="800" b="0" i="0" dirty="0">
                          <a:solidFill>
                            <a:srgbClr val="181818"/>
                          </a:solidFill>
                          <a:effectLst/>
                          <a:latin typeface="IBM Plex Sans"/>
                        </a:rPr>
                        <a:t>Håndtering af farligt affald</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50000"/>
                        </a:lnSpc>
                      </a:pPr>
                      <a:r>
                        <a:rPr lang="da-DK" sz="800" b="0" i="0" dirty="0">
                          <a:solidFill>
                            <a:srgbClr val="1B4529"/>
                          </a:solidFill>
                          <a:effectLst/>
                          <a:latin typeface="IBM Plex Sans"/>
                        </a:rPr>
                        <a:t>Affald vejes af transportør og indgår i vores datafangst</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7476291"/>
                  </a:ext>
                </a:extLst>
              </a:tr>
              <a:tr h="169064">
                <a:tc>
                  <a:txBody>
                    <a:bodyPr/>
                    <a:lstStyle/>
                    <a:p>
                      <a:pPr>
                        <a:lnSpc>
                          <a:spcPct val="150000"/>
                        </a:lnSpc>
                      </a:pPr>
                      <a:r>
                        <a:rPr lang="da-DK" sz="800" b="0" i="0" dirty="0">
                          <a:solidFill>
                            <a:srgbClr val="181818"/>
                          </a:solidFill>
                          <a:effectLst/>
                          <a:latin typeface="IBM Plex Sans"/>
                        </a:rPr>
                        <a:t>Håndtering af genanvendeligt affald</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50000"/>
                        </a:lnSpc>
                      </a:pPr>
                      <a:r>
                        <a:rPr lang="da-DK" sz="800" b="0" i="0" dirty="0">
                          <a:solidFill>
                            <a:srgbClr val="1B4529"/>
                          </a:solidFill>
                          <a:effectLst/>
                          <a:latin typeface="IBM Plex Sans"/>
                        </a:rPr>
                        <a:t>Affald vejes/opgøres af transportør og indgår i vores datafangst</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12232398"/>
                  </a:ext>
                </a:extLst>
              </a:tr>
              <a:tr h="206688">
                <a:tc>
                  <a:txBody>
                    <a:bodyPr/>
                    <a:lstStyle/>
                    <a:p>
                      <a:pPr>
                        <a:lnSpc>
                          <a:spcPct val="150000"/>
                        </a:lnSpc>
                      </a:pPr>
                      <a:r>
                        <a:rPr lang="da-DK" sz="800" b="1" i="0" dirty="0">
                          <a:solidFill>
                            <a:srgbClr val="181818"/>
                          </a:solidFill>
                          <a:effectLst/>
                          <a:latin typeface="IBM Plex Sans"/>
                        </a:rPr>
                        <a:t>Social</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solidFill>
                      <a:srgbClr val="1B4529">
                        <a:alpha val="20000"/>
                      </a:srgbClr>
                    </a:solidFill>
                  </a:tcPr>
                </a:tc>
                <a:tc>
                  <a:txBody>
                    <a:bodyPr/>
                    <a:lstStyle/>
                    <a:p>
                      <a:pPr>
                        <a:lnSpc>
                          <a:spcPct val="150000"/>
                        </a:lnSpc>
                      </a:pPr>
                      <a:endParaRPr lang="da-DK" sz="800" b="0" i="0">
                        <a:latin typeface="IBM Plex Sans" panose="020B0503050203000203" pitchFamily="34" charset="0"/>
                      </a:endParaRPr>
                    </a:p>
                  </a:txBody>
                  <a:tcPr marL="108000" marR="36261" marT="18131" marB="18131">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solidFill>
                      <a:srgbClr val="1B4529">
                        <a:alpha val="20000"/>
                      </a:srgbClr>
                    </a:solidFill>
                  </a:tcPr>
                </a:tc>
                <a:extLst>
                  <a:ext uri="{0D108BD9-81ED-4DB2-BD59-A6C34878D82A}">
                    <a16:rowId xmlns:a16="http://schemas.microsoft.com/office/drawing/2014/main" val="309604084"/>
                  </a:ext>
                </a:extLst>
              </a:tr>
              <a:tr h="169064">
                <a:tc>
                  <a:txBody>
                    <a:bodyPr/>
                    <a:lstStyle/>
                    <a:p>
                      <a:pPr>
                        <a:lnSpc>
                          <a:spcPct val="150000"/>
                        </a:lnSpc>
                      </a:pPr>
                      <a:r>
                        <a:rPr lang="da-DK" sz="800" b="0" i="0" dirty="0">
                          <a:solidFill>
                            <a:srgbClr val="181818"/>
                          </a:solidFill>
                          <a:effectLst/>
                          <a:latin typeface="IBM Plex Sans"/>
                        </a:rPr>
                        <a:t>Sygefravær</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50000"/>
                        </a:lnSpc>
                      </a:pPr>
                      <a:r>
                        <a:rPr lang="da-DK" sz="800" b="0" i="0" dirty="0">
                          <a:solidFill>
                            <a:srgbClr val="1B4529"/>
                          </a:solidFill>
                          <a:effectLst/>
                          <a:latin typeface="IBM Plex Sans"/>
                        </a:rPr>
                        <a:t>Sygetimer / antal arbejdstimer (inkl. overarbejde) * 100​</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94830074"/>
                  </a:ext>
                </a:extLst>
              </a:tr>
              <a:tr h="169064">
                <a:tc>
                  <a:txBody>
                    <a:bodyPr/>
                    <a:lstStyle/>
                    <a:p>
                      <a:pPr>
                        <a:lnSpc>
                          <a:spcPct val="150000"/>
                        </a:lnSpc>
                      </a:pPr>
                      <a:r>
                        <a:rPr lang="da-DK" sz="800" b="0" i="0" dirty="0">
                          <a:solidFill>
                            <a:srgbClr val="181818"/>
                          </a:solidFill>
                          <a:effectLst/>
                          <a:latin typeface="IBM Plex Sans"/>
                        </a:rPr>
                        <a:t>Arbejdsulykker</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50000"/>
                        </a:lnSpc>
                      </a:pPr>
                      <a:r>
                        <a:rPr lang="da-DK" sz="800" b="0" i="0" dirty="0">
                          <a:solidFill>
                            <a:srgbClr val="1B4529"/>
                          </a:solidFill>
                          <a:effectLst/>
                          <a:latin typeface="IBM Plex Sans"/>
                        </a:rPr>
                        <a:t>Antal arbejdsulykker og antal timers fravær.</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38483032"/>
                  </a:ext>
                </a:extLst>
              </a:tr>
              <a:tr h="169064">
                <a:tc>
                  <a:txBody>
                    <a:bodyPr/>
                    <a:lstStyle/>
                    <a:p>
                      <a:pPr>
                        <a:lnSpc>
                          <a:spcPct val="150000"/>
                        </a:lnSpc>
                      </a:pPr>
                      <a:r>
                        <a:rPr lang="da-DK" sz="800" b="0" i="0" dirty="0">
                          <a:solidFill>
                            <a:srgbClr val="181818"/>
                          </a:solidFill>
                          <a:effectLst/>
                          <a:latin typeface="IBM Plex Sans"/>
                        </a:rPr>
                        <a:t>Medarbejdsomsætning</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50000"/>
                        </a:lnSpc>
                      </a:pPr>
                      <a:r>
                        <a:rPr lang="da-DK" sz="800" b="0" i="0" dirty="0">
                          <a:solidFill>
                            <a:srgbClr val="1B4529"/>
                          </a:solidFill>
                          <a:effectLst/>
                          <a:latin typeface="IBM Plex Sans"/>
                        </a:rPr>
                        <a:t>(Frivillige + ufrivillige forladende </a:t>
                      </a:r>
                      <a:r>
                        <a:rPr lang="en-US" sz="800" b="0" i="0" noProof="0" dirty="0">
                          <a:solidFill>
                            <a:srgbClr val="1B4529"/>
                          </a:solidFill>
                          <a:effectLst/>
                          <a:latin typeface="IBM Plex Sans"/>
                        </a:rPr>
                        <a:t>FTE’er</a:t>
                      </a:r>
                      <a:r>
                        <a:rPr lang="da-DK" sz="800" b="0" i="0" dirty="0">
                          <a:solidFill>
                            <a:srgbClr val="1B4529"/>
                          </a:solidFill>
                          <a:effectLst/>
                          <a:latin typeface="IBM Plex Sans"/>
                        </a:rPr>
                        <a:t>) /</a:t>
                      </a:r>
                      <a:r>
                        <a:rPr lang="en-GB" sz="800" b="0" i="0" noProof="0" dirty="0">
                          <a:solidFill>
                            <a:srgbClr val="1B4529"/>
                          </a:solidFill>
                          <a:effectLst/>
                          <a:latin typeface="IBM Plex Sans"/>
                        </a:rPr>
                        <a:t>FTE’er</a:t>
                      </a:r>
                      <a:r>
                        <a:rPr lang="da-DK" sz="800" b="0" i="0" dirty="0">
                          <a:solidFill>
                            <a:srgbClr val="1B4529"/>
                          </a:solidFill>
                          <a:effectLst/>
                          <a:latin typeface="IBM Plex Sans"/>
                        </a:rPr>
                        <a:t>) * 100​</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84935190"/>
                  </a:ext>
                </a:extLst>
              </a:tr>
              <a:tr h="169064">
                <a:tc>
                  <a:txBody>
                    <a:bodyPr/>
                    <a:lstStyle/>
                    <a:p>
                      <a:pPr>
                        <a:lnSpc>
                          <a:spcPct val="150000"/>
                        </a:lnSpc>
                      </a:pPr>
                      <a:r>
                        <a:rPr lang="da-DK" sz="800" b="0" i="0" dirty="0">
                          <a:solidFill>
                            <a:srgbClr val="181818"/>
                          </a:solidFill>
                          <a:effectLst/>
                          <a:latin typeface="IBM Plex Sans"/>
                        </a:rPr>
                        <a:t>Medarbejdertilfredshed</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50000"/>
                        </a:lnSpc>
                      </a:pPr>
                      <a:r>
                        <a:rPr lang="da-DK" sz="800" b="0" i="0" dirty="0">
                          <a:solidFill>
                            <a:srgbClr val="1B4529"/>
                          </a:solidFill>
                          <a:effectLst/>
                          <a:latin typeface="IBM Plex Sans"/>
                        </a:rPr>
                        <a:t>Medarbejdertilfredshedsundersøgelse ikke gennemført.</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46660244"/>
                  </a:ext>
                </a:extLst>
              </a:tr>
              <a:tr h="169064">
                <a:tc>
                  <a:txBody>
                    <a:bodyPr/>
                    <a:lstStyle/>
                    <a:p>
                      <a:pPr>
                        <a:lnSpc>
                          <a:spcPct val="150000"/>
                        </a:lnSpc>
                      </a:pPr>
                      <a:r>
                        <a:rPr lang="da-DK" sz="800" b="0" i="0" dirty="0">
                          <a:solidFill>
                            <a:srgbClr val="181818"/>
                          </a:solidFill>
                          <a:effectLst/>
                          <a:latin typeface="IBM Plex Sans"/>
                        </a:rPr>
                        <a:t>Kønsdiversitet i organisationen</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50000"/>
                        </a:lnSpc>
                      </a:pPr>
                      <a:r>
                        <a:rPr lang="da-DK" sz="800" b="0" i="0" dirty="0">
                          <a:solidFill>
                            <a:srgbClr val="1B4529"/>
                          </a:solidFill>
                          <a:effectLst/>
                          <a:latin typeface="IBM Plex Sans"/>
                        </a:rPr>
                        <a:t>(Kvindelige FTE’er + kvindelige midlertidige arbejdere)/(fuldtids-arbejdsstyrken))*100</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21485871"/>
                  </a:ext>
                </a:extLst>
              </a:tr>
              <a:tr h="169064">
                <a:tc>
                  <a:txBody>
                    <a:bodyPr/>
                    <a:lstStyle/>
                    <a:p>
                      <a:pPr>
                        <a:lnSpc>
                          <a:spcPct val="150000"/>
                        </a:lnSpc>
                      </a:pPr>
                      <a:r>
                        <a:rPr lang="da-DK" sz="800" b="0" i="0" dirty="0">
                          <a:solidFill>
                            <a:srgbClr val="181818"/>
                          </a:solidFill>
                          <a:effectLst/>
                          <a:latin typeface="IBM Plex Sans"/>
                        </a:rPr>
                        <a:t>Kønsdiversitet i direktionen</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50000"/>
                        </a:lnSpc>
                      </a:pPr>
                      <a:r>
                        <a:rPr lang="da-DK" sz="800" b="0" i="0" dirty="0">
                          <a:solidFill>
                            <a:srgbClr val="1B4529"/>
                          </a:solidFill>
                          <a:effectLst/>
                          <a:latin typeface="IBM Plex Sans"/>
                        </a:rPr>
                        <a:t>Ingen kvindelige direktionsmedlemmer, kun CEO i ”direktionen”</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26083822"/>
                  </a:ext>
                </a:extLst>
              </a:tr>
              <a:tr h="169064">
                <a:tc>
                  <a:txBody>
                    <a:bodyPr/>
                    <a:lstStyle/>
                    <a:p>
                      <a:pPr>
                        <a:lnSpc>
                          <a:spcPct val="150000"/>
                        </a:lnSpc>
                      </a:pPr>
                      <a:r>
                        <a:rPr lang="da-DK" sz="800" b="0" i="0" dirty="0">
                          <a:solidFill>
                            <a:srgbClr val="181818"/>
                          </a:solidFill>
                          <a:effectLst/>
                          <a:latin typeface="IBM Plex Sans"/>
                        </a:rPr>
                        <a:t>Kønsdiversitet i øvrige ledelseslag</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50000"/>
                        </a:lnSpc>
                      </a:pPr>
                      <a:r>
                        <a:rPr lang="da-DK" sz="800" b="0" i="0" dirty="0">
                          <a:solidFill>
                            <a:srgbClr val="1B4529"/>
                          </a:solidFill>
                          <a:effectLst/>
                          <a:latin typeface="IBM Plex Sans"/>
                        </a:rPr>
                        <a:t>Ingen kvindelige ledere, kun CEO, produktionschef og to sælgere.</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82034981"/>
                  </a:ext>
                </a:extLst>
              </a:tr>
              <a:tr h="169064">
                <a:tc>
                  <a:txBody>
                    <a:bodyPr/>
                    <a:lstStyle/>
                    <a:p>
                      <a:pPr>
                        <a:lnSpc>
                          <a:spcPct val="150000"/>
                        </a:lnSpc>
                      </a:pPr>
                      <a:r>
                        <a:rPr lang="da-DK" sz="800" b="0" i="0" dirty="0">
                          <a:solidFill>
                            <a:srgbClr val="181818"/>
                          </a:solidFill>
                          <a:effectLst/>
                          <a:latin typeface="IBM Plex Sans"/>
                        </a:rPr>
                        <a:t>Kønsdiversitet i øverste ledelseslag</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50000"/>
                        </a:lnSpc>
                      </a:pPr>
                      <a:r>
                        <a:rPr lang="da-DK" sz="800" b="0" i="0" dirty="0">
                          <a:solidFill>
                            <a:srgbClr val="1B4529"/>
                          </a:solidFill>
                          <a:effectLst/>
                          <a:latin typeface="IBM Plex Sans"/>
                        </a:rPr>
                        <a:t>CEO, produktionschef og salgschef er mænd, bestyrelsesforkvinde.</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69077114"/>
                  </a:ext>
                </a:extLst>
              </a:tr>
              <a:tr h="206688">
                <a:tc>
                  <a:txBody>
                    <a:bodyPr/>
                    <a:lstStyle/>
                    <a:p>
                      <a:pPr>
                        <a:lnSpc>
                          <a:spcPct val="150000"/>
                        </a:lnSpc>
                      </a:pPr>
                      <a:r>
                        <a:rPr lang="en-GB" sz="800" b="1" i="0" noProof="0" dirty="0">
                          <a:solidFill>
                            <a:srgbClr val="181818"/>
                          </a:solidFill>
                          <a:effectLst/>
                          <a:latin typeface="IBM Plex Sans"/>
                        </a:rPr>
                        <a:t>Governance</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solidFill>
                      <a:srgbClr val="1B4529">
                        <a:alpha val="20000"/>
                      </a:srgbClr>
                    </a:solidFill>
                  </a:tcPr>
                </a:tc>
                <a:tc>
                  <a:txBody>
                    <a:bodyPr/>
                    <a:lstStyle/>
                    <a:p>
                      <a:pPr>
                        <a:lnSpc>
                          <a:spcPct val="150000"/>
                        </a:lnSpc>
                      </a:pPr>
                      <a:endParaRPr lang="da-DK" sz="800" b="0" i="0" dirty="0">
                        <a:latin typeface="IBM Plex Sans" panose="020B0503050203000203" pitchFamily="34" charset="0"/>
                      </a:endParaRPr>
                    </a:p>
                  </a:txBody>
                  <a:tcPr marL="108000" marR="36261" marT="18131" marB="18131">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solidFill>
                      <a:srgbClr val="1B4529">
                        <a:alpha val="20000"/>
                      </a:srgbClr>
                    </a:solidFill>
                  </a:tcPr>
                </a:tc>
                <a:extLst>
                  <a:ext uri="{0D108BD9-81ED-4DB2-BD59-A6C34878D82A}">
                    <a16:rowId xmlns:a16="http://schemas.microsoft.com/office/drawing/2014/main" val="1124799465"/>
                  </a:ext>
                </a:extLst>
              </a:tr>
              <a:tr h="169064">
                <a:tc>
                  <a:txBody>
                    <a:bodyPr/>
                    <a:lstStyle/>
                    <a:p>
                      <a:pPr>
                        <a:lnSpc>
                          <a:spcPct val="150000"/>
                        </a:lnSpc>
                      </a:pPr>
                      <a:r>
                        <a:rPr lang="da-DK" sz="800" b="0" i="0" dirty="0">
                          <a:solidFill>
                            <a:srgbClr val="181818"/>
                          </a:solidFill>
                          <a:effectLst/>
                          <a:latin typeface="IBM Plex Sans"/>
                        </a:rPr>
                        <a:t>Lønforskel mellem CEO og medarbejdere</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50000"/>
                        </a:lnSpc>
                      </a:pPr>
                      <a:r>
                        <a:rPr lang="da-DK" sz="800" b="0" i="0" dirty="0">
                          <a:solidFill>
                            <a:srgbClr val="1B4529"/>
                          </a:solidFill>
                          <a:effectLst/>
                          <a:latin typeface="IBM Plex Sans"/>
                        </a:rPr>
                        <a:t>Virksomheden er personligt ejet af CEO, derfor er nogle G nøgletal ikke til rådighed</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36006603"/>
                  </a:ext>
                </a:extLst>
              </a:tr>
              <a:tr h="358816">
                <a:tc>
                  <a:txBody>
                    <a:bodyPr/>
                    <a:lstStyle/>
                    <a:p>
                      <a:pPr>
                        <a:lnSpc>
                          <a:spcPct val="150000"/>
                        </a:lnSpc>
                      </a:pPr>
                      <a:r>
                        <a:rPr lang="da-DK" sz="800" b="0" i="0" dirty="0">
                          <a:solidFill>
                            <a:srgbClr val="181818"/>
                          </a:solidFill>
                          <a:effectLst/>
                          <a:latin typeface="IBM Plex Sans"/>
                        </a:rPr>
                        <a:t>Lønforskel mellem køn</a:t>
                      </a:r>
                    </a:p>
                  </a:txBody>
                  <a:tcPr marL="108000" marR="18886" marT="0" marB="0">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800" b="0" i="0" dirty="0">
                          <a:solidFill>
                            <a:srgbClr val="1B4529"/>
                          </a:solidFill>
                          <a:effectLst/>
                          <a:latin typeface="IBM Plex Sans"/>
                        </a:rPr>
                        <a:t>Forskellen mellem den gennemsnitlige bruttotimeløn for mandlige lønmodtagere og for kvindelige lønmodtagere i procent af den gennemsnitlige bruttotimeløn for mandlige lønmodtagere</a:t>
                      </a:r>
                    </a:p>
                  </a:txBody>
                  <a:tcPr marL="108000" marR="18886" marT="0" marB="0" anchor="ctr">
                    <a:lnL w="6350" cap="flat" cmpd="sng" algn="ctr">
                      <a:solidFill>
                        <a:srgbClr val="1B4529"/>
                      </a:solidFill>
                      <a:prstDash val="solid"/>
                      <a:round/>
                      <a:headEnd type="none" w="med" len="med"/>
                      <a:tailEnd type="none" w="med" len="med"/>
                    </a:lnL>
                    <a:lnR w="6350" cap="flat" cmpd="sng" algn="ctr">
                      <a:solidFill>
                        <a:srgbClr val="1B4529"/>
                      </a:solidFill>
                      <a:prstDash val="solid"/>
                      <a:round/>
                      <a:headEnd type="none" w="med" len="med"/>
                      <a:tailEnd type="none" w="med" len="med"/>
                    </a:lnR>
                    <a:lnT w="6350" cap="flat" cmpd="sng" algn="ctr">
                      <a:solidFill>
                        <a:srgbClr val="1B4529"/>
                      </a:solidFill>
                      <a:prstDash val="solid"/>
                      <a:round/>
                      <a:headEnd type="none" w="med" len="med"/>
                      <a:tailEnd type="none" w="med" len="med"/>
                    </a:lnT>
                    <a:lnB w="6350" cap="flat" cmpd="sng" algn="ctr">
                      <a:solidFill>
                        <a:srgbClr val="1B4529"/>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14651781"/>
                  </a:ext>
                </a:extLst>
              </a:tr>
            </a:tbl>
          </a:graphicData>
        </a:graphic>
      </p:graphicFrame>
      <p:sp>
        <p:nvSpPr>
          <p:cNvPr id="3" name="Tekstfelt 2">
            <a:extLst>
              <a:ext uri="{FF2B5EF4-FFF2-40B4-BE49-F238E27FC236}">
                <a16:creationId xmlns:a16="http://schemas.microsoft.com/office/drawing/2014/main" id="{57917E04-3A33-9FB8-13FE-478D928F0CA1}"/>
              </a:ext>
              <a:ext uri="{C183D7F6-B498-43B3-948B-1728B52AA6E4}">
                <adec:decorative xmlns:adec="http://schemas.microsoft.com/office/drawing/2017/decorative" val="1"/>
              </a:ext>
            </a:extLst>
          </p:cNvPr>
          <p:cNvSpPr txBox="1"/>
          <p:nvPr/>
        </p:nvSpPr>
        <p:spPr>
          <a:xfrm>
            <a:off x="978061" y="1684116"/>
            <a:ext cx="184731" cy="369332"/>
          </a:xfrm>
          <a:prstGeom prst="rect">
            <a:avLst/>
          </a:prstGeom>
          <a:noFill/>
        </p:spPr>
        <p:txBody>
          <a:bodyPr wrap="none" rtlCol="0">
            <a:spAutoFit/>
          </a:bodyPr>
          <a:lstStyle/>
          <a:p>
            <a:endParaRPr lang="da-DK" dirty="0"/>
          </a:p>
        </p:txBody>
      </p:sp>
    </p:spTree>
    <p:extLst>
      <p:ext uri="{BB962C8B-B14F-4D97-AF65-F5344CB8AC3E}">
        <p14:creationId xmlns:p14="http://schemas.microsoft.com/office/powerpoint/2010/main" val="12620462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dsholder til slidenummer 2">
            <a:extLst>
              <a:ext uri="{FF2B5EF4-FFF2-40B4-BE49-F238E27FC236}">
                <a16:creationId xmlns:a16="http://schemas.microsoft.com/office/drawing/2014/main" id="{96D4808F-2D0F-7F9D-0B68-6793DFD03431}"/>
              </a:ext>
            </a:extLst>
          </p:cNvPr>
          <p:cNvSpPr>
            <a:spLocks noGrp="1"/>
          </p:cNvSpPr>
          <p:nvPr>
            <p:ph type="sldNum" sz="quarter" idx="15"/>
          </p:nvPr>
        </p:nvSpPr>
        <p:spPr/>
        <p:txBody>
          <a:bodyPr/>
          <a:lstStyle/>
          <a:p>
            <a:fld id="{5A0D23CF-C5A3-5445-819D-C647D180BB4B}" type="slidenum">
              <a:rPr lang="da-DK" smtClean="0"/>
              <a:pPr/>
              <a:t>11</a:t>
            </a:fld>
            <a:endParaRPr lang="da-DK" dirty="0"/>
          </a:p>
        </p:txBody>
      </p:sp>
      <p:sp>
        <p:nvSpPr>
          <p:cNvPr id="2" name="Titel 1">
            <a:extLst>
              <a:ext uri="{FF2B5EF4-FFF2-40B4-BE49-F238E27FC236}">
                <a16:creationId xmlns:a16="http://schemas.microsoft.com/office/drawing/2014/main" id="{666398F8-9A69-4CDC-99D1-93D325F26002}"/>
              </a:ext>
            </a:extLst>
          </p:cNvPr>
          <p:cNvSpPr>
            <a:spLocks noGrp="1"/>
          </p:cNvSpPr>
          <p:nvPr>
            <p:ph type="title"/>
          </p:nvPr>
        </p:nvSpPr>
        <p:spPr/>
        <p:txBody>
          <a:bodyPr/>
          <a:lstStyle/>
          <a:p>
            <a:r>
              <a:rPr lang="da-DK" dirty="0"/>
              <a:t>Opgørelsespraksis fortsat</a:t>
            </a:r>
          </a:p>
        </p:txBody>
      </p:sp>
      <p:pic>
        <p:nvPicPr>
          <p:cNvPr id="7" name="Pladsholder til billede 6">
            <a:extLst>
              <a:ext uri="{FF2B5EF4-FFF2-40B4-BE49-F238E27FC236}">
                <a16:creationId xmlns:a16="http://schemas.microsoft.com/office/drawing/2014/main" id="{3BE80ECE-5637-DCA6-826A-CAE464D13340}"/>
              </a:ext>
              <a:ext uri="{C183D7F6-B498-43B3-948B-1728B52AA6E4}">
                <adec:decorative xmlns:adec="http://schemas.microsoft.com/office/drawing/2017/decorative" val="1"/>
              </a:ext>
            </a:extLst>
          </p:cNvPr>
          <p:cNvPicPr>
            <a:picLocks noGrp="1" noChangeAspect="1"/>
          </p:cNvPicPr>
          <p:nvPr>
            <p:ph type="pic" sz="quarter" idx="12"/>
          </p:nvPr>
        </p:nvPicPr>
        <p:blipFill rotWithShape="1">
          <a:blip r:embed="rId3"/>
          <a:srcRect l="11770" r="47250"/>
          <a:stretch/>
        </p:blipFill>
        <p:spPr>
          <a:xfrm>
            <a:off x="7967662" y="0"/>
            <a:ext cx="4224338" cy="6858000"/>
          </a:xfrm>
        </p:spPr>
      </p:pic>
      <p:sp>
        <p:nvSpPr>
          <p:cNvPr id="6" name="Pladsholder til tekst 5">
            <a:extLst>
              <a:ext uri="{FF2B5EF4-FFF2-40B4-BE49-F238E27FC236}">
                <a16:creationId xmlns:a16="http://schemas.microsoft.com/office/drawing/2014/main" id="{7E14283F-55B1-8070-B971-914C97FD9A82}"/>
              </a:ext>
              <a:ext uri="{C183D7F6-B498-43B3-948B-1728B52AA6E4}">
                <adec:decorative xmlns:adec="http://schemas.microsoft.com/office/drawing/2017/decorative" val="1"/>
              </a:ext>
            </a:extLst>
          </p:cNvPr>
          <p:cNvSpPr>
            <a:spLocks noGrp="1"/>
          </p:cNvSpPr>
          <p:nvPr>
            <p:ph type="body" sz="quarter" idx="13"/>
          </p:nvPr>
        </p:nvSpPr>
        <p:spPr/>
        <p:txBody>
          <a:bodyPr>
            <a:normAutofit fontScale="25000" lnSpcReduction="20000"/>
          </a:bodyPr>
          <a:lstStyle/>
          <a:p>
            <a:r>
              <a:rPr lang="da-DK" dirty="0"/>
              <a:t>TN-Værktøjsslibning</a:t>
            </a:r>
          </a:p>
          <a:p>
            <a:r>
              <a:rPr lang="da-DK" dirty="0"/>
              <a:t>TN-Værktøjsslibning</a:t>
            </a:r>
          </a:p>
          <a:p>
            <a:endParaRPr lang="da-DK" dirty="0"/>
          </a:p>
        </p:txBody>
      </p:sp>
      <p:sp>
        <p:nvSpPr>
          <p:cNvPr id="5" name="Tekstfelt 4">
            <a:extLst>
              <a:ext uri="{FF2B5EF4-FFF2-40B4-BE49-F238E27FC236}">
                <a16:creationId xmlns:a16="http://schemas.microsoft.com/office/drawing/2014/main" id="{1D2B042D-7880-6C5F-0511-AFC8BE70256C}"/>
              </a:ext>
            </a:extLst>
          </p:cNvPr>
          <p:cNvSpPr txBox="1"/>
          <p:nvPr/>
        </p:nvSpPr>
        <p:spPr>
          <a:xfrm>
            <a:off x="846035" y="1456526"/>
            <a:ext cx="6589482" cy="4756367"/>
          </a:xfrm>
          <a:prstGeom prst="rect">
            <a:avLst/>
          </a:prstGeom>
          <a:noFill/>
        </p:spPr>
        <p:txBody>
          <a:bodyPr wrap="square" lIns="0" tIns="45720" rIns="91440" bIns="45720" anchor="t">
            <a:spAutoFit/>
          </a:bodyPr>
          <a:lstStyle/>
          <a:p>
            <a:pPr fontAlgn="base">
              <a:lnSpc>
                <a:spcPct val="120000"/>
              </a:lnSpc>
              <a:spcBef>
                <a:spcPts val="1000"/>
              </a:spcBef>
            </a:pPr>
            <a:r>
              <a:rPr lang="da-DK" sz="1000" dirty="0">
                <a:latin typeface="IBM Plex Sans"/>
              </a:rPr>
              <a:t>Metodikker for indsamling af miljødata, er opstartet og udviklet siden 2013, hvor vi blev ISO14001 certificeret. Der registreres løbende data ved indkøb af råvarer og hjælpematerialer, eksterne ydelser samt afhændelse af affaldsfraktioner.</a:t>
            </a:r>
          </a:p>
          <a:p>
            <a:pPr fontAlgn="base">
              <a:lnSpc>
                <a:spcPct val="120000"/>
              </a:lnSpc>
              <a:spcBef>
                <a:spcPts val="1000"/>
              </a:spcBef>
            </a:pPr>
            <a:r>
              <a:rPr lang="da-DK" sz="1000" dirty="0">
                <a:latin typeface="IBM Plex Sans"/>
              </a:rPr>
              <a:t>Opgørelserne er detaljeret, ned på typeniveau, og i Stk. / Kg / Lt./ Kr. og  relateret til bilag i bogføringen.</a:t>
            </a:r>
          </a:p>
          <a:p>
            <a:pPr fontAlgn="base">
              <a:lnSpc>
                <a:spcPct val="120000"/>
              </a:lnSpc>
              <a:spcBef>
                <a:spcPts val="1000"/>
              </a:spcBef>
            </a:pPr>
            <a:r>
              <a:rPr lang="da-DK" sz="1000" dirty="0">
                <a:latin typeface="IBM Plex Sans"/>
              </a:rPr>
              <a:t>Vi har alle data til beregning af scope 1 og 2 CO2 laster, og disse er beregnet med validerede faktorer, via klimakompasset. Reduktionerne er primært opnået via vores solcelleanlæg, eliminering af gas til varme og spraykøleanlæg (fra 189 ton i 2023 til 91,5 ton i 2025). </a:t>
            </a:r>
          </a:p>
          <a:p>
            <a:pPr fontAlgn="base">
              <a:lnSpc>
                <a:spcPct val="120000"/>
              </a:lnSpc>
              <a:spcBef>
                <a:spcPts val="1000"/>
              </a:spcBef>
            </a:pPr>
            <a:r>
              <a:rPr lang="da-DK" sz="1000" dirty="0">
                <a:latin typeface="IBM Plex Sans"/>
              </a:rPr>
              <a:t>Scope 3 er nu vores primære udfordring, i 2025 har vi indsamlet betydeligt flere detaljerede data på fraktioner, men det har været problematisk at finde valideret lastfaktorer. Fraktionerne er taget med ud fra bedste skøn, og alternativet er at negligere deres co2 last, men som giver et mindre retvisende resultat.</a:t>
            </a:r>
          </a:p>
          <a:p>
            <a:pPr fontAlgn="base">
              <a:lnSpc>
                <a:spcPct val="120000"/>
              </a:lnSpc>
              <a:spcBef>
                <a:spcPts val="1000"/>
              </a:spcBef>
            </a:pPr>
            <a:r>
              <a:rPr lang="da-DK" sz="1000" dirty="0">
                <a:latin typeface="IBM Plex Sans"/>
              </a:rPr>
              <a:t>Vi er i fortsat dialog med leverandører af hårdmetal. Der findes ikke tilgængelige officielle faktorer for CO2 last på hårdmetal. To hårdmetal-leverandør ud af 5, er fremkommet med deres ”bud” på en CO2 last /kg. der indgår i vores beregninger. Data er ikke 3 parts valideret, og de øvrige er pt. ikke i stand til at fremkomme med tilsvarende data. </a:t>
            </a:r>
          </a:p>
          <a:p>
            <a:pPr fontAlgn="base">
              <a:lnSpc>
                <a:spcPct val="120000"/>
              </a:lnSpc>
              <a:spcBef>
                <a:spcPts val="1000"/>
              </a:spcBef>
            </a:pPr>
            <a:r>
              <a:rPr lang="da-DK" sz="1000" dirty="0">
                <a:latin typeface="IBM Plex Sans"/>
              </a:rPr>
              <a:t>Vores indkøbsfokus af hårdmetal går mod leverandører der kan levere C02 last data fremover.</a:t>
            </a:r>
          </a:p>
          <a:p>
            <a:pPr fontAlgn="base">
              <a:lnSpc>
                <a:spcPct val="120000"/>
              </a:lnSpc>
              <a:spcBef>
                <a:spcPts val="1000"/>
              </a:spcBef>
            </a:pPr>
            <a:r>
              <a:rPr lang="da-DK" sz="1000" dirty="0">
                <a:latin typeface="IBM Plex Sans"/>
              </a:rPr>
              <a:t>Vi er fortsat i dialog med vores distributør der varetager salget uden for DK, om en ny plast-løsning baseret på genbrugsplast, de skal beslutte integration i forhold til deres øvrige produktprogram.</a:t>
            </a:r>
            <a:endParaRPr lang="da-DK" sz="1100" b="1" dirty="0">
              <a:solidFill>
                <a:srgbClr val="1B4529"/>
              </a:solidFill>
              <a:latin typeface="IBM Plex Sans" panose="020B0503050203000203" pitchFamily="34" charset="0"/>
            </a:endParaRPr>
          </a:p>
          <a:p>
            <a:pPr>
              <a:lnSpc>
                <a:spcPct val="120000"/>
              </a:lnSpc>
            </a:pPr>
            <a:r>
              <a:rPr lang="da-DK" sz="1000" dirty="0">
                <a:latin typeface="IBM Plex Sans"/>
              </a:rPr>
              <a:t> S og G nøgletal er indsamlet via registreringer i økonomiafdelingen.</a:t>
            </a:r>
          </a:p>
          <a:p>
            <a:pPr>
              <a:lnSpc>
                <a:spcPct val="120000"/>
              </a:lnSpc>
            </a:pPr>
            <a:endParaRPr lang="da-DK" sz="1000" dirty="0">
              <a:latin typeface="IBM Plex Sans"/>
            </a:endParaRPr>
          </a:p>
          <a:p>
            <a:pPr>
              <a:lnSpc>
                <a:spcPct val="120000"/>
              </a:lnSpc>
            </a:pPr>
            <a:r>
              <a:rPr lang="da-DK" sz="1000" dirty="0">
                <a:latin typeface="IBM Plex Sans"/>
              </a:rPr>
              <a:t>Virksomheden er omdannet til A/S fra tidligere personligt ejet af CEO, og derfor er nogle G nøgletal pt. fortrolige og ikke til rådighed.</a:t>
            </a:r>
            <a:r>
              <a:rPr lang="da-DK" sz="1200" dirty="0">
                <a:solidFill>
                  <a:srgbClr val="FFFFFF"/>
                </a:solidFill>
                <a:effectLst/>
                <a:latin typeface="Helvetica"/>
                <a:cs typeface="Helvetica"/>
              </a:rPr>
              <a:t>3 </a:t>
            </a:r>
          </a:p>
        </p:txBody>
      </p:sp>
    </p:spTree>
    <p:extLst>
      <p:ext uri="{BB962C8B-B14F-4D97-AF65-F5344CB8AC3E}">
        <p14:creationId xmlns:p14="http://schemas.microsoft.com/office/powerpoint/2010/main" val="19674845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dsholder til slidenummer 3">
            <a:extLst>
              <a:ext uri="{FF2B5EF4-FFF2-40B4-BE49-F238E27FC236}">
                <a16:creationId xmlns:a16="http://schemas.microsoft.com/office/drawing/2014/main" id="{0DB65486-5237-031E-81BC-B8A14E597396}"/>
              </a:ext>
            </a:extLst>
          </p:cNvPr>
          <p:cNvSpPr>
            <a:spLocks noGrp="1"/>
          </p:cNvSpPr>
          <p:nvPr>
            <p:ph type="sldNum" sz="quarter" idx="13"/>
          </p:nvPr>
        </p:nvSpPr>
        <p:spPr/>
        <p:txBody>
          <a:bodyPr/>
          <a:lstStyle/>
          <a:p>
            <a:fld id="{5A0D23CF-C5A3-5445-819D-C647D180BB4B}" type="slidenum">
              <a:rPr lang="da-DK" smtClean="0"/>
              <a:pPr/>
              <a:t>12</a:t>
            </a:fld>
            <a:endParaRPr lang="da-DK" dirty="0"/>
          </a:p>
        </p:txBody>
      </p:sp>
      <p:sp>
        <p:nvSpPr>
          <p:cNvPr id="18" name="Titel 1">
            <a:extLst>
              <a:ext uri="{FF2B5EF4-FFF2-40B4-BE49-F238E27FC236}">
                <a16:creationId xmlns:a16="http://schemas.microsoft.com/office/drawing/2014/main" id="{54A8B2F9-DB68-DF5D-96B2-63ECEF94B1A4}"/>
              </a:ext>
            </a:extLst>
          </p:cNvPr>
          <p:cNvSpPr>
            <a:spLocks noGrp="1"/>
          </p:cNvSpPr>
          <p:nvPr>
            <p:ph type="title"/>
          </p:nvPr>
        </p:nvSpPr>
        <p:spPr/>
        <p:txBody>
          <a:bodyPr>
            <a:normAutofit/>
          </a:bodyPr>
          <a:lstStyle/>
          <a:p>
            <a:r>
              <a:rPr lang="da-DK" sz="2000" b="1" dirty="0">
                <a:solidFill>
                  <a:srgbClr val="014625"/>
                </a:solidFill>
                <a:effectLst/>
                <a:latin typeface="IBM Plex Sans" panose="020B0503050203000203" pitchFamily="34" charset="0"/>
              </a:rPr>
              <a:t>Certificeringer.</a:t>
            </a:r>
            <a:endParaRPr lang="da-DK" dirty="0"/>
          </a:p>
        </p:txBody>
      </p:sp>
      <p:sp>
        <p:nvSpPr>
          <p:cNvPr id="19" name="Pladsholder til indhold 2">
            <a:extLst>
              <a:ext uri="{FF2B5EF4-FFF2-40B4-BE49-F238E27FC236}">
                <a16:creationId xmlns:a16="http://schemas.microsoft.com/office/drawing/2014/main" id="{816567E1-7731-97B4-2A8E-B59A860C6DDF}"/>
              </a:ext>
            </a:extLst>
          </p:cNvPr>
          <p:cNvSpPr>
            <a:spLocks noGrp="1"/>
          </p:cNvSpPr>
          <p:nvPr>
            <p:ph idx="1"/>
          </p:nvPr>
        </p:nvSpPr>
        <p:spPr>
          <a:xfrm>
            <a:off x="1260000" y="1587501"/>
            <a:ext cx="9725500" cy="1062566"/>
          </a:xfrm>
        </p:spPr>
        <p:txBody>
          <a:bodyPr>
            <a:normAutofit fontScale="40000" lnSpcReduction="20000"/>
          </a:bodyPr>
          <a:lstStyle/>
          <a:p>
            <a:pPr marL="0" marR="0" indent="0" algn="ctr" rtl="0" eaLnBrk="1" fontAlgn="auto" latinLnBrk="0" hangingPunct="1">
              <a:spcBef>
                <a:spcPts val="0"/>
              </a:spcBef>
              <a:spcAft>
                <a:spcPts val="0"/>
              </a:spcAft>
            </a:pPr>
            <a:endParaRPr lang="en-GB" sz="1800" b="0" i="0" u="none" strike="noStrike" dirty="0">
              <a:effectLst/>
              <a:latin typeface="Arial" panose="020B0604020202020204" pitchFamily="34" charset="0"/>
            </a:endParaRPr>
          </a:p>
          <a:p>
            <a:pPr marL="0" algn="l" rtl="0" eaLnBrk="1" fontAlgn="t" latinLnBrk="0" hangingPunct="1">
              <a:lnSpc>
                <a:spcPct val="120000"/>
              </a:lnSpc>
              <a:spcBef>
                <a:spcPts val="0"/>
              </a:spcBef>
              <a:spcAft>
                <a:spcPts val="0"/>
              </a:spcAft>
            </a:pPr>
            <a:r>
              <a:rPr lang="da-DK" sz="1000" b="0" i="0" u="none" strike="noStrike" kern="1200" dirty="0">
                <a:solidFill>
                  <a:srgbClr val="FFFFFF"/>
                </a:solidFill>
                <a:effectLst/>
                <a:latin typeface="IBM Plex Sans" panose="020B0503050203000203" pitchFamily="34" charset="0"/>
              </a:rPr>
              <a:t>ISO 14001 certificering</a:t>
            </a:r>
            <a:endParaRPr lang="en-GB" sz="1800" b="0" i="0" u="none" strike="noStrike" dirty="0">
              <a:effectLst/>
              <a:latin typeface="Arial" panose="020B0604020202020204" pitchFamily="34" charset="0"/>
            </a:endParaRPr>
          </a:p>
          <a:p>
            <a:pPr marL="0" marR="0" indent="0" algn="ctr" rtl="0" eaLnBrk="1" fontAlgn="auto" latinLnBrk="0" hangingPunct="1">
              <a:spcBef>
                <a:spcPts val="0"/>
              </a:spcBef>
              <a:spcAft>
                <a:spcPts val="0"/>
              </a:spcAft>
            </a:pPr>
            <a:r>
              <a:rPr lang="da-DK" sz="1000" b="0" i="0" u="none" strike="noStrike" kern="1200" dirty="0">
                <a:solidFill>
                  <a:srgbClr val="FFFFFF"/>
                </a:solidFill>
                <a:effectLst/>
                <a:latin typeface="IBM Plex Sans" panose="020B0503050203000203" pitchFamily="34" charset="0"/>
              </a:rPr>
              <a:t>Diplom </a:t>
            </a:r>
            <a:r>
              <a:rPr lang="da-DK" sz="1000" b="0" i="0" u="none" strike="noStrike" kern="1200" dirty="0" err="1">
                <a:solidFill>
                  <a:srgbClr val="FFFFFF"/>
                </a:solidFill>
                <a:effectLst/>
                <a:latin typeface="IBM Plex Sans" panose="020B0503050203000203" pitchFamily="34" charset="0"/>
              </a:rPr>
              <a:t>Bæred</a:t>
            </a:r>
            <a:endParaRPr lang="en-GB" sz="1800" b="0" i="0" u="none" strike="noStrike" dirty="0">
              <a:effectLst/>
              <a:latin typeface="Arial" panose="020B0604020202020204" pitchFamily="34" charset="0"/>
            </a:endParaRPr>
          </a:p>
          <a:p>
            <a:pPr marL="0" algn="l" rtl="0" eaLnBrk="1" fontAlgn="t" latinLnBrk="0" hangingPunct="1">
              <a:lnSpc>
                <a:spcPct val="120000"/>
              </a:lnSpc>
              <a:spcBef>
                <a:spcPts val="0"/>
              </a:spcBef>
              <a:spcAft>
                <a:spcPts val="0"/>
              </a:spcAft>
            </a:pPr>
            <a:r>
              <a:rPr lang="da-DK" sz="1800" b="0" i="0" u="none" strike="noStrike" kern="1200" dirty="0">
                <a:solidFill>
                  <a:srgbClr val="FFFFFF"/>
                </a:solidFill>
                <a:effectLst/>
                <a:latin typeface="IBM Plex Sans" panose="020B0503050203000203" pitchFamily="34" charset="0"/>
              </a:rPr>
              <a:t>ISO 14001 certificering</a:t>
            </a:r>
            <a:endParaRPr lang="en-GB" sz="1800" b="0" i="0" u="none" strike="noStrike" dirty="0">
              <a:effectLst/>
              <a:latin typeface="Arial" panose="020B0604020202020204" pitchFamily="34" charset="0"/>
            </a:endParaRPr>
          </a:p>
          <a:p>
            <a:pPr marL="0" marR="0" indent="0" algn="ctr" rtl="0" eaLnBrk="1" fontAlgn="auto" latinLnBrk="0" hangingPunct="1">
              <a:spcBef>
                <a:spcPts val="0"/>
              </a:spcBef>
              <a:spcAft>
                <a:spcPts val="0"/>
              </a:spcAft>
            </a:pPr>
            <a:r>
              <a:rPr lang="da-DK" sz="1800" b="0" i="0" u="none" strike="noStrike" kern="1200" dirty="0">
                <a:solidFill>
                  <a:srgbClr val="FFFFFF"/>
                </a:solidFill>
                <a:effectLst/>
                <a:latin typeface="IBM Plex Sans" panose="020B0503050203000203" pitchFamily="34" charset="0"/>
              </a:rPr>
              <a:t>Diplom Børen bæredygtig</a:t>
            </a:r>
            <a:endParaRPr lang="en-GB" sz="4000" b="0" i="0" u="none" strike="noStrike" dirty="0">
              <a:effectLst/>
              <a:latin typeface="Arial" panose="020B0604020202020204" pitchFamily="34" charset="0"/>
            </a:endParaRPr>
          </a:p>
          <a:p>
            <a:pPr marL="0" algn="l" rtl="0" eaLnBrk="1" fontAlgn="t" latinLnBrk="0" hangingPunct="1">
              <a:lnSpc>
                <a:spcPct val="120000"/>
              </a:lnSpc>
              <a:spcBef>
                <a:spcPts val="0"/>
              </a:spcBef>
              <a:spcAft>
                <a:spcPts val="0"/>
              </a:spcAft>
            </a:pPr>
            <a:r>
              <a:rPr lang="da-DK" sz="1800" b="0" i="0" u="none" strike="noStrike" kern="1200" dirty="0">
                <a:solidFill>
                  <a:srgbClr val="FFFFFF"/>
                </a:solidFill>
                <a:effectLst/>
                <a:latin typeface="IBM Plex Sans" panose="020B0503050203000203" pitchFamily="34" charset="0"/>
              </a:rPr>
              <a:t>ISO 14001 certificering</a:t>
            </a:r>
            <a:endParaRPr lang="en-GB" sz="4000" b="0" i="0" u="none" strike="noStrike" dirty="0">
              <a:effectLst/>
              <a:latin typeface="Arial" panose="020B0604020202020204" pitchFamily="34" charset="0"/>
            </a:endParaRPr>
          </a:p>
          <a:p>
            <a:pPr marL="0" algn="l" rtl="0" eaLnBrk="1" fontAlgn="t" latinLnBrk="0" hangingPunct="1">
              <a:lnSpc>
                <a:spcPct val="120000"/>
              </a:lnSpc>
              <a:spcBef>
                <a:spcPts val="0"/>
              </a:spcBef>
              <a:spcAft>
                <a:spcPts val="0"/>
              </a:spcAft>
            </a:pPr>
            <a:r>
              <a:rPr lang="da-DK" sz="1800" b="0" i="0" u="none" strike="noStrike" kern="1200" dirty="0">
                <a:solidFill>
                  <a:srgbClr val="FFFFFF"/>
                </a:solidFill>
                <a:effectLst/>
                <a:latin typeface="IBM Plex Sans" panose="020B0503050203000203" pitchFamily="34" charset="0"/>
              </a:rPr>
              <a:t>Diplom Børen bæredygtig</a:t>
            </a:r>
            <a:endParaRPr lang="en-GB" sz="4000" b="0" i="0" u="none" strike="noStrike" dirty="0">
              <a:effectLst/>
              <a:latin typeface="Arial" panose="020B0604020202020204" pitchFamily="34" charset="0"/>
            </a:endParaRPr>
          </a:p>
          <a:p>
            <a:pPr marL="0" algn="l" rtl="0" eaLnBrk="1" fontAlgn="t" latinLnBrk="0" hangingPunct="1">
              <a:lnSpc>
                <a:spcPct val="120000"/>
              </a:lnSpc>
              <a:spcBef>
                <a:spcPts val="0"/>
              </a:spcBef>
              <a:spcAft>
                <a:spcPts val="0"/>
              </a:spcAft>
            </a:pPr>
            <a:r>
              <a:rPr lang="da-DK" sz="1800" b="0" i="0" u="none" strike="noStrike" kern="1200" dirty="0">
                <a:solidFill>
                  <a:srgbClr val="FFFFFF"/>
                </a:solidFill>
                <a:effectLst/>
                <a:latin typeface="IBM Plex Sans" panose="020B0503050203000203" pitchFamily="34" charset="0"/>
              </a:rPr>
              <a:t>DI klimaklar produktionsvirksomhed </a:t>
            </a:r>
            <a:endParaRPr lang="en-GB" sz="4000" b="0" i="0" u="none" strike="noStrike" dirty="0">
              <a:effectLst/>
              <a:latin typeface="Arial" panose="020B0604020202020204" pitchFamily="34" charset="0"/>
            </a:endParaRPr>
          </a:p>
          <a:p>
            <a:pPr marL="0" algn="l" rtl="0" eaLnBrk="1" fontAlgn="t" latinLnBrk="0" hangingPunct="1">
              <a:lnSpc>
                <a:spcPct val="120000"/>
              </a:lnSpc>
              <a:spcBef>
                <a:spcPts val="0"/>
              </a:spcBef>
              <a:spcAft>
                <a:spcPts val="0"/>
              </a:spcAft>
            </a:pPr>
            <a:endParaRPr lang="en-GB" sz="1800" b="0" i="0" u="none" strike="noStrike" dirty="0">
              <a:effectLst/>
              <a:latin typeface="Arial" panose="020B0604020202020204" pitchFamily="34" charset="0"/>
            </a:endParaRPr>
          </a:p>
          <a:p>
            <a:pPr marL="0" algn="l" rtl="0" eaLnBrk="1" fontAlgn="t" latinLnBrk="0" hangingPunct="1">
              <a:lnSpc>
                <a:spcPct val="120000"/>
              </a:lnSpc>
              <a:spcBef>
                <a:spcPts val="0"/>
              </a:spcBef>
              <a:spcAft>
                <a:spcPts val="0"/>
              </a:spcAft>
            </a:pPr>
            <a:r>
              <a:rPr lang="da-DK" sz="1800" b="0" i="0" u="none" strike="noStrike" kern="1200" dirty="0">
                <a:solidFill>
                  <a:srgbClr val="FFFFFF"/>
                </a:solidFill>
                <a:effectLst/>
                <a:latin typeface="IBM Plex Sans" panose="020B0503050203000203" pitchFamily="34" charset="0"/>
              </a:rPr>
              <a:t>DI klimaklar produktionsvirksomhed </a:t>
            </a:r>
            <a:endParaRPr lang="en-GB" sz="1800" b="0" i="0" u="none" strike="noStrike" dirty="0">
              <a:effectLst/>
              <a:latin typeface="Arial" panose="020B0604020202020204" pitchFamily="34" charset="0"/>
            </a:endParaRPr>
          </a:p>
          <a:p>
            <a:pPr marL="0" algn="l" rtl="0" eaLnBrk="1" fontAlgn="t" latinLnBrk="0" hangingPunct="1">
              <a:lnSpc>
                <a:spcPct val="120000"/>
              </a:lnSpc>
              <a:spcBef>
                <a:spcPts val="0"/>
              </a:spcBef>
              <a:spcAft>
                <a:spcPts val="0"/>
              </a:spcAft>
            </a:pPr>
            <a:r>
              <a:rPr lang="da-DK" sz="1000" b="0" i="0" u="none" strike="noStrike" kern="1200" dirty="0" err="1">
                <a:solidFill>
                  <a:srgbClr val="FFFFFF"/>
                </a:solidFill>
                <a:effectLst/>
                <a:latin typeface="IBM Plex Sans" panose="020B0503050203000203" pitchFamily="34" charset="0"/>
              </a:rPr>
              <a:t>ygtig</a:t>
            </a:r>
            <a:endParaRPr lang="en-GB" sz="1800" b="0" i="0" u="none" strike="noStrike" dirty="0">
              <a:effectLst/>
              <a:latin typeface="Arial" panose="020B0604020202020204" pitchFamily="34" charset="0"/>
            </a:endParaRPr>
          </a:p>
          <a:p>
            <a:pPr marL="0" algn="l" rtl="0" eaLnBrk="1" fontAlgn="t" latinLnBrk="0" hangingPunct="1">
              <a:lnSpc>
                <a:spcPct val="120000"/>
              </a:lnSpc>
              <a:spcBef>
                <a:spcPts val="0"/>
              </a:spcBef>
              <a:spcAft>
                <a:spcPts val="0"/>
              </a:spcAft>
            </a:pPr>
            <a:r>
              <a:rPr lang="da-DK" sz="1000" b="0" i="0" u="none" strike="noStrike" kern="1200" dirty="0">
                <a:solidFill>
                  <a:srgbClr val="FFFFFF"/>
                </a:solidFill>
                <a:effectLst/>
                <a:latin typeface="IBM Plex Sans" panose="020B0503050203000203" pitchFamily="34" charset="0"/>
              </a:rPr>
              <a:t>DI klimaklar produktionsvirksomhed </a:t>
            </a:r>
            <a:endParaRPr lang="en-GB" sz="1800" b="0" i="0" u="none" strike="noStrike" dirty="0">
              <a:effectLst/>
              <a:latin typeface="Arial" panose="020B0604020202020204" pitchFamily="34" charset="0"/>
            </a:endParaRPr>
          </a:p>
          <a:p>
            <a:pPr>
              <a:lnSpc>
                <a:spcPct val="120000"/>
              </a:lnSpc>
            </a:pPr>
            <a:endParaRPr lang="da-DK" sz="1000" dirty="0">
              <a:solidFill>
                <a:srgbClr val="0000FF"/>
              </a:solidFill>
            </a:endParaRPr>
          </a:p>
        </p:txBody>
      </p:sp>
      <p:sp>
        <p:nvSpPr>
          <p:cNvPr id="9" name="Pladsholder til tekst 8">
            <a:extLst>
              <a:ext uri="{FF2B5EF4-FFF2-40B4-BE49-F238E27FC236}">
                <a16:creationId xmlns:a16="http://schemas.microsoft.com/office/drawing/2014/main" id="{9E8D2465-A33C-4D94-7E59-DAA6FC4463DE}"/>
              </a:ext>
              <a:ext uri="{C183D7F6-B498-43B3-948B-1728B52AA6E4}">
                <adec:decorative xmlns:adec="http://schemas.microsoft.com/office/drawing/2017/decorative" val="1"/>
              </a:ext>
            </a:extLst>
          </p:cNvPr>
          <p:cNvSpPr>
            <a:spLocks noGrp="1"/>
          </p:cNvSpPr>
          <p:nvPr>
            <p:ph type="body" sz="quarter" idx="14"/>
          </p:nvPr>
        </p:nvSpPr>
        <p:spPr/>
        <p:txBody>
          <a:bodyPr/>
          <a:lstStyle/>
          <a:p>
            <a:r>
              <a:rPr lang="da-DK" dirty="0"/>
              <a:t>TN-Tools A/S</a:t>
            </a:r>
          </a:p>
        </p:txBody>
      </p:sp>
      <p:graphicFrame>
        <p:nvGraphicFramePr>
          <p:cNvPr id="5" name="Tabel 2">
            <a:extLst>
              <a:ext uri="{FF2B5EF4-FFF2-40B4-BE49-F238E27FC236}">
                <a16:creationId xmlns:a16="http://schemas.microsoft.com/office/drawing/2014/main" id="{A96E63E3-5BC3-B9AC-B561-F3D3CFC319EA}"/>
              </a:ext>
            </a:extLst>
          </p:cNvPr>
          <p:cNvGraphicFramePr>
            <a:graphicFrameLocks noGrp="1"/>
          </p:cNvGraphicFramePr>
          <p:nvPr>
            <p:extLst>
              <p:ext uri="{D42A27DB-BD31-4B8C-83A1-F6EECF244321}">
                <p14:modId xmlns:p14="http://schemas.microsoft.com/office/powerpoint/2010/main" val="833733390"/>
              </p:ext>
            </p:extLst>
          </p:nvPr>
        </p:nvGraphicFramePr>
        <p:xfrm>
          <a:off x="1260001" y="3000508"/>
          <a:ext cx="9712800" cy="1503859"/>
        </p:xfrm>
        <a:graphic>
          <a:graphicData uri="http://schemas.openxmlformats.org/drawingml/2006/table">
            <a:tbl>
              <a:tblPr firstRow="1" bandRow="1">
                <a:tableStyleId>{5C22544A-7EE6-4342-B048-85BDC9FD1C3A}</a:tableStyleId>
              </a:tblPr>
              <a:tblGrid>
                <a:gridCol w="3262303">
                  <a:extLst>
                    <a:ext uri="{9D8B030D-6E8A-4147-A177-3AD203B41FA5}">
                      <a16:colId xmlns:a16="http://schemas.microsoft.com/office/drawing/2014/main" val="977650474"/>
                    </a:ext>
                  </a:extLst>
                </a:gridCol>
                <a:gridCol w="6450497">
                  <a:extLst>
                    <a:ext uri="{9D8B030D-6E8A-4147-A177-3AD203B41FA5}">
                      <a16:colId xmlns:a16="http://schemas.microsoft.com/office/drawing/2014/main" val="2014990038"/>
                    </a:ext>
                  </a:extLst>
                </a:gridCol>
              </a:tblGrid>
              <a:tr h="142509">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da-DK" sz="1000" b="1" i="0" spc="200" baseline="0" dirty="0">
                        <a:latin typeface="IBM Plex Sans"/>
                      </a:endParaRPr>
                    </a:p>
                  </a:txBody>
                  <a:tcPr anchor="ctr">
                    <a:lnL w="12700" cmpd="sng">
                      <a:noFill/>
                    </a:lnL>
                    <a:lnR w="3175" cap="flat" cmpd="sng" algn="ctr">
                      <a:solidFill>
                        <a:schemeClr val="bg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0040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a-DK" sz="1000" b="1" i="0" kern="1200" spc="200" baseline="0" dirty="0">
                          <a:solidFill>
                            <a:schemeClr val="lt1"/>
                          </a:solidFill>
                          <a:effectLst/>
                          <a:latin typeface="IBM Plex Sans"/>
                          <a:ea typeface="+mn-ea"/>
                          <a:cs typeface="+mn-cs"/>
                        </a:rPr>
                        <a:t>MÆRKER/CERTIFICEINGER</a:t>
                      </a:r>
                      <a:endParaRPr lang="da-DK" sz="1000" b="1" i="0" spc="200" baseline="0" dirty="0">
                        <a:latin typeface="IBM Plex Sans"/>
                      </a:endParaRPr>
                    </a:p>
                  </a:txBody>
                  <a:tcPr anchor="ctr">
                    <a:lnL w="3175" cap="flat" cmpd="sng" algn="ctr">
                      <a:solidFill>
                        <a:schemeClr val="bg1"/>
                      </a:solidFill>
                      <a:prstDash val="solid"/>
                      <a:round/>
                      <a:headEnd type="none" w="med" len="med"/>
                      <a:tailEnd type="none" w="med" len="med"/>
                    </a:lnL>
                    <a:lnR w="12700" cmpd="sng">
                      <a:noFill/>
                    </a:lnR>
                    <a:lnT w="12700" cmpd="sng">
                      <a:noFill/>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4000"/>
                    </a:solidFill>
                  </a:tcPr>
                </a:tc>
                <a:extLst>
                  <a:ext uri="{0D108BD9-81ED-4DB2-BD59-A6C34878D82A}">
                    <a16:rowId xmlns:a16="http://schemas.microsoft.com/office/drawing/2014/main" val="1047672910"/>
                  </a:ext>
                </a:extLst>
              </a:tr>
              <a:tr h="1260019">
                <a:tc vMerge="1">
                  <a:txBody>
                    <a:bodyPr/>
                    <a:lstStyle/>
                    <a:p>
                      <a:pPr>
                        <a:lnSpc>
                          <a:spcPct val="120000"/>
                        </a:lnSpc>
                      </a:pPr>
                      <a:endParaRPr lang="da-DK" sz="1000" b="0" i="0" kern="1200" dirty="0">
                        <a:solidFill>
                          <a:schemeClr val="bg1"/>
                        </a:solidFill>
                        <a:effectLst/>
                        <a:latin typeface="IBM Plex Sans"/>
                        <a:ea typeface="+mn-ea"/>
                        <a:cs typeface="+mn-cs"/>
                      </a:endParaRPr>
                    </a:p>
                  </a:txBody>
                  <a:tcPr marL="180000" marR="180000" marT="108000" marB="180000">
                    <a:lnL w="12700" cmpd="sng">
                      <a:noFill/>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004000"/>
                    </a:solidFill>
                  </a:tcPr>
                </a:tc>
                <a:tc>
                  <a:txBody>
                    <a:bodyPr/>
                    <a:lstStyle/>
                    <a:p>
                      <a:pPr>
                        <a:lnSpc>
                          <a:spcPct val="120000"/>
                        </a:lnSpc>
                      </a:pPr>
                      <a:r>
                        <a:rPr lang="da-DK" sz="1200" b="0" i="0" dirty="0">
                          <a:solidFill>
                            <a:schemeClr val="bg1"/>
                          </a:solidFill>
                          <a:latin typeface="IBM Plex Sans" panose="020B0503050203000203" pitchFamily="34" charset="0"/>
                        </a:rPr>
                        <a:t>ISO 9001/ISO14001 certificeringer</a:t>
                      </a:r>
                    </a:p>
                    <a:p>
                      <a:pPr>
                        <a:lnSpc>
                          <a:spcPct val="120000"/>
                        </a:lnSpc>
                      </a:pPr>
                      <a:r>
                        <a:rPr lang="da-DK" sz="1200" b="0" i="0" dirty="0">
                          <a:solidFill>
                            <a:schemeClr val="bg1"/>
                          </a:solidFill>
                          <a:latin typeface="IBM Plex Sans" panose="020B0503050203000203" pitchFamily="34" charset="0"/>
                        </a:rPr>
                        <a:t>Diplom Børen bæredygtig</a:t>
                      </a:r>
                    </a:p>
                    <a:p>
                      <a:pPr>
                        <a:lnSpc>
                          <a:spcPct val="120000"/>
                        </a:lnSpc>
                      </a:pPr>
                      <a:r>
                        <a:rPr lang="da-DK" sz="1200" b="0" i="0" dirty="0">
                          <a:solidFill>
                            <a:schemeClr val="bg1"/>
                          </a:solidFill>
                          <a:latin typeface="IBM Plex Sans" panose="020B0503050203000203" pitchFamily="34" charset="0"/>
                        </a:rPr>
                        <a:t>DI Klimaklar produktionskonkurrencekraft virksomhed</a:t>
                      </a:r>
                    </a:p>
                    <a:p>
                      <a:pPr>
                        <a:lnSpc>
                          <a:spcPct val="120000"/>
                        </a:lnSpc>
                      </a:pPr>
                      <a:r>
                        <a:rPr lang="da-DK" sz="1200" b="0" i="0" dirty="0">
                          <a:solidFill>
                            <a:schemeClr val="bg1"/>
                          </a:solidFill>
                          <a:latin typeface="IBM Plex Sans" panose="020B0503050203000203" pitchFamily="34" charset="0"/>
                        </a:rPr>
                        <a:t>Industriens Fond – Grøn</a:t>
                      </a:r>
                    </a:p>
                  </a:txBody>
                  <a:tcPr marL="180000" marR="180000" marT="108000" marB="180000">
                    <a:lnL w="3175" cap="flat" cmpd="sng" algn="ctr">
                      <a:solidFill>
                        <a:schemeClr val="bg1"/>
                      </a:solidFill>
                      <a:prstDash val="solid"/>
                      <a:round/>
                      <a:headEnd type="none" w="med" len="med"/>
                      <a:tailEnd type="none" w="med" len="med"/>
                    </a:lnL>
                    <a:lnR w="12700" cmpd="sng">
                      <a:noFill/>
                    </a:lnR>
                    <a:lnT w="317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004000"/>
                    </a:solidFill>
                  </a:tcPr>
                </a:tc>
                <a:extLst>
                  <a:ext uri="{0D108BD9-81ED-4DB2-BD59-A6C34878D82A}">
                    <a16:rowId xmlns:a16="http://schemas.microsoft.com/office/drawing/2014/main" val="3105031954"/>
                  </a:ext>
                </a:extLst>
              </a:tr>
            </a:tbl>
          </a:graphicData>
        </a:graphic>
      </p:graphicFrame>
    </p:spTree>
    <p:extLst>
      <p:ext uri="{BB962C8B-B14F-4D97-AF65-F5344CB8AC3E}">
        <p14:creationId xmlns:p14="http://schemas.microsoft.com/office/powerpoint/2010/main" val="11070376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ladsholder til slidenummer 4">
            <a:extLst>
              <a:ext uri="{FF2B5EF4-FFF2-40B4-BE49-F238E27FC236}">
                <a16:creationId xmlns:a16="http://schemas.microsoft.com/office/drawing/2014/main" id="{636A9AF0-34D6-0118-A97C-041AD362A556}"/>
              </a:ext>
            </a:extLst>
          </p:cNvPr>
          <p:cNvSpPr>
            <a:spLocks noGrp="1"/>
          </p:cNvSpPr>
          <p:nvPr>
            <p:ph type="sldNum" sz="quarter" idx="13"/>
          </p:nvPr>
        </p:nvSpPr>
        <p:spPr/>
        <p:txBody>
          <a:bodyPr/>
          <a:lstStyle/>
          <a:p>
            <a:fld id="{5A0D23CF-C5A3-5445-819D-C647D180BB4B}" type="slidenum">
              <a:rPr lang="da-DK" smtClean="0"/>
              <a:pPr/>
              <a:t>13</a:t>
            </a:fld>
            <a:endParaRPr lang="da-DK"/>
          </a:p>
        </p:txBody>
      </p:sp>
      <p:sp>
        <p:nvSpPr>
          <p:cNvPr id="12" name="Titel 1">
            <a:extLst>
              <a:ext uri="{FF2B5EF4-FFF2-40B4-BE49-F238E27FC236}">
                <a16:creationId xmlns:a16="http://schemas.microsoft.com/office/drawing/2014/main" id="{18E39A38-891D-B5F7-8563-AF46B2ECD02F}"/>
              </a:ext>
            </a:extLst>
          </p:cNvPr>
          <p:cNvSpPr>
            <a:spLocks noGrp="1"/>
          </p:cNvSpPr>
          <p:nvPr>
            <p:ph type="title"/>
          </p:nvPr>
        </p:nvSpPr>
        <p:spPr/>
        <p:txBody>
          <a:bodyPr>
            <a:normAutofit/>
          </a:bodyPr>
          <a:lstStyle/>
          <a:p>
            <a:r>
              <a:rPr lang="da-DK" sz="2000" b="1" dirty="0">
                <a:solidFill>
                  <a:srgbClr val="014625"/>
                </a:solidFill>
                <a:effectLst/>
                <a:latin typeface="Helvetica" pitchFamily="2" charset="0"/>
              </a:rPr>
              <a:t>Vores arbejde med FN's verdensmål</a:t>
            </a:r>
            <a:endParaRPr lang="da-DK" sz="2000" dirty="0">
              <a:solidFill>
                <a:srgbClr val="014625"/>
              </a:solidFill>
              <a:effectLst/>
              <a:latin typeface="Helvetica" pitchFamily="2" charset="0"/>
            </a:endParaRPr>
          </a:p>
        </p:txBody>
      </p:sp>
      <p:sp>
        <p:nvSpPr>
          <p:cNvPr id="7" name="Pladsholder til tekst 6">
            <a:extLst>
              <a:ext uri="{FF2B5EF4-FFF2-40B4-BE49-F238E27FC236}">
                <a16:creationId xmlns:a16="http://schemas.microsoft.com/office/drawing/2014/main" id="{0A05344E-7D43-7E69-9D07-D2DF8D0EA5D9}"/>
              </a:ext>
              <a:ext uri="{C183D7F6-B498-43B3-948B-1728B52AA6E4}">
                <adec:decorative xmlns:adec="http://schemas.microsoft.com/office/drawing/2017/decorative" val="1"/>
              </a:ext>
            </a:extLst>
          </p:cNvPr>
          <p:cNvSpPr>
            <a:spLocks noGrp="1"/>
          </p:cNvSpPr>
          <p:nvPr>
            <p:ph type="body" sz="quarter" idx="14"/>
          </p:nvPr>
        </p:nvSpPr>
        <p:spPr/>
        <p:txBody>
          <a:bodyPr/>
          <a:lstStyle/>
          <a:p>
            <a:r>
              <a:rPr lang="da-DK" dirty="0"/>
              <a:t>TN-Tools A/S</a:t>
            </a:r>
          </a:p>
        </p:txBody>
      </p:sp>
      <p:graphicFrame>
        <p:nvGraphicFramePr>
          <p:cNvPr id="4" name="Tabel 2">
            <a:extLst>
              <a:ext uri="{FF2B5EF4-FFF2-40B4-BE49-F238E27FC236}">
                <a16:creationId xmlns:a16="http://schemas.microsoft.com/office/drawing/2014/main" id="{F5BBA987-7802-DDBB-11B1-940B9BCE97E6}"/>
              </a:ext>
            </a:extLst>
          </p:cNvPr>
          <p:cNvGraphicFramePr>
            <a:graphicFrameLocks noGrp="1"/>
          </p:cNvGraphicFramePr>
          <p:nvPr>
            <p:extLst>
              <p:ext uri="{D42A27DB-BD31-4B8C-83A1-F6EECF244321}">
                <p14:modId xmlns:p14="http://schemas.microsoft.com/office/powerpoint/2010/main" val="1209774368"/>
              </p:ext>
            </p:extLst>
          </p:nvPr>
        </p:nvGraphicFramePr>
        <p:xfrm>
          <a:off x="1583751" y="1677226"/>
          <a:ext cx="8255575" cy="3935728"/>
        </p:xfrm>
        <a:graphic>
          <a:graphicData uri="http://schemas.openxmlformats.org/drawingml/2006/table">
            <a:tbl>
              <a:tblPr firstRow="1" bandRow="1">
                <a:tableStyleId>{5C22544A-7EE6-4342-B048-85BDC9FD1C3A}</a:tableStyleId>
              </a:tblPr>
              <a:tblGrid>
                <a:gridCol w="1651115">
                  <a:extLst>
                    <a:ext uri="{9D8B030D-6E8A-4147-A177-3AD203B41FA5}">
                      <a16:colId xmlns:a16="http://schemas.microsoft.com/office/drawing/2014/main" val="977650474"/>
                    </a:ext>
                  </a:extLst>
                </a:gridCol>
                <a:gridCol w="1651115">
                  <a:extLst>
                    <a:ext uri="{9D8B030D-6E8A-4147-A177-3AD203B41FA5}">
                      <a16:colId xmlns:a16="http://schemas.microsoft.com/office/drawing/2014/main" val="2325505502"/>
                    </a:ext>
                  </a:extLst>
                </a:gridCol>
                <a:gridCol w="1651115">
                  <a:extLst>
                    <a:ext uri="{9D8B030D-6E8A-4147-A177-3AD203B41FA5}">
                      <a16:colId xmlns:a16="http://schemas.microsoft.com/office/drawing/2014/main" val="2014990038"/>
                    </a:ext>
                  </a:extLst>
                </a:gridCol>
                <a:gridCol w="1651115">
                  <a:extLst>
                    <a:ext uri="{9D8B030D-6E8A-4147-A177-3AD203B41FA5}">
                      <a16:colId xmlns:a16="http://schemas.microsoft.com/office/drawing/2014/main" val="342437270"/>
                    </a:ext>
                  </a:extLst>
                </a:gridCol>
                <a:gridCol w="1651115">
                  <a:extLst>
                    <a:ext uri="{9D8B030D-6E8A-4147-A177-3AD203B41FA5}">
                      <a16:colId xmlns:a16="http://schemas.microsoft.com/office/drawing/2014/main" val="1268547243"/>
                    </a:ext>
                  </a:extLst>
                </a:gridCol>
              </a:tblGrid>
              <a:tr h="145446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a-DK" sz="800" b="1" i="0" kern="1200" spc="200" baseline="0" dirty="0">
                          <a:solidFill>
                            <a:schemeClr val="lt1"/>
                          </a:solidFill>
                          <a:effectLst/>
                          <a:latin typeface="IBM Plex Sans" panose="020B0503050203000203" pitchFamily="34" charset="0"/>
                          <a:ea typeface="+mn-ea"/>
                          <a:cs typeface="+mn-cs"/>
                        </a:rPr>
                        <a:t>VERDENSMÅL 3</a:t>
                      </a:r>
                      <a:endParaRPr lang="da-DK" sz="800" b="1" i="0" spc="200" baseline="0" dirty="0">
                        <a:latin typeface="IBM Plex Sans" panose="020B0503050203000203" pitchFamily="34" charset="0"/>
                      </a:endParaRPr>
                    </a:p>
                  </a:txBody>
                  <a:tcPr marL="137160" marR="137160" marT="137160" marB="137160" anchor="b">
                    <a:lnL w="12700" cmpd="sng">
                      <a:noFill/>
                    </a:lnL>
                    <a:lnR w="3175" cap="flat" cmpd="sng" algn="ctr">
                      <a:solidFill>
                        <a:schemeClr val="bg1"/>
                      </a:solidFill>
                      <a:prstDash val="solid"/>
                      <a:round/>
                      <a:headEnd type="none" w="med" len="med"/>
                      <a:tailEnd type="none" w="med" len="med"/>
                    </a:lnR>
                    <a:lnT w="12700" cmpd="sng">
                      <a:noFill/>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40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a-DK" sz="800" b="1" i="0" kern="1200" spc="200" baseline="0" dirty="0">
                          <a:solidFill>
                            <a:schemeClr val="lt1"/>
                          </a:solidFill>
                          <a:effectLst/>
                          <a:latin typeface="IBM Plex Sans" panose="020B0503050203000203" pitchFamily="34" charset="0"/>
                          <a:ea typeface="+mn-ea"/>
                          <a:cs typeface="+mn-cs"/>
                        </a:rPr>
                        <a:t>VERDENSMÅL 7</a:t>
                      </a:r>
                      <a:endParaRPr lang="da-DK" sz="800" b="1" i="0" spc="200" baseline="0" dirty="0">
                        <a:latin typeface="IBM Plex Sans" panose="020B0503050203000203" pitchFamily="34" charset="0"/>
                      </a:endParaRPr>
                    </a:p>
                  </a:txBody>
                  <a:tcPr marL="137160" marR="137160" marT="137160" marB="137160" anchor="b">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12700" cmpd="sng">
                      <a:noFill/>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40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a-DK" sz="800" b="1" i="0" kern="1200" spc="200" baseline="0" dirty="0">
                          <a:solidFill>
                            <a:schemeClr val="lt1"/>
                          </a:solidFill>
                          <a:effectLst/>
                          <a:latin typeface="IBM Plex Sans" panose="020B0503050203000203" pitchFamily="34" charset="0"/>
                          <a:ea typeface="+mn-ea"/>
                          <a:cs typeface="+mn-cs"/>
                        </a:rPr>
                        <a:t>VERDENSMÅL 8</a:t>
                      </a:r>
                      <a:endParaRPr lang="da-DK" sz="800" b="1" i="0" spc="200" baseline="0" dirty="0">
                        <a:latin typeface="IBM Plex Sans" panose="020B0503050203000203" pitchFamily="34" charset="0"/>
                      </a:endParaRPr>
                    </a:p>
                  </a:txBody>
                  <a:tcPr marL="137160" marR="137160" marT="137160" marB="137160" anchor="b">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12700" cmpd="sng">
                      <a:noFill/>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40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a-DK" sz="800" b="1" i="0" kern="1200" spc="200" baseline="0" dirty="0">
                          <a:solidFill>
                            <a:schemeClr val="lt1"/>
                          </a:solidFill>
                          <a:effectLst/>
                          <a:latin typeface="IBM Plex Sans" panose="020B0503050203000203" pitchFamily="34" charset="0"/>
                          <a:ea typeface="+mn-ea"/>
                          <a:cs typeface="+mn-cs"/>
                        </a:rPr>
                        <a:t>VERDENSMÅL 9</a:t>
                      </a:r>
                      <a:endParaRPr lang="da-DK" sz="800" b="1" i="0" spc="200" baseline="0" dirty="0">
                        <a:latin typeface="IBM Plex Sans" panose="020B0503050203000203" pitchFamily="34" charset="0"/>
                      </a:endParaRPr>
                    </a:p>
                  </a:txBody>
                  <a:tcPr marL="137160" marR="137160" marT="137160" marB="137160" anchor="b">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12700" cmpd="sng">
                      <a:noFill/>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40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a-DK" sz="800" b="1" i="0" kern="1200" spc="200" baseline="0" dirty="0">
                          <a:solidFill>
                            <a:schemeClr val="lt1"/>
                          </a:solidFill>
                          <a:effectLst/>
                          <a:latin typeface="IBM Plex Sans" panose="020B0503050203000203" pitchFamily="34" charset="0"/>
                          <a:ea typeface="+mn-ea"/>
                          <a:cs typeface="+mn-cs"/>
                        </a:rPr>
                        <a:t>VERDENSMÅL 12</a:t>
                      </a:r>
                      <a:endParaRPr lang="da-DK" sz="800" b="1" i="0" spc="200" baseline="0" dirty="0">
                        <a:latin typeface="IBM Plex Sans" panose="020B0503050203000203" pitchFamily="34" charset="0"/>
                      </a:endParaRPr>
                    </a:p>
                  </a:txBody>
                  <a:tcPr marL="137160" marR="137160" marT="137160" marB="137160" anchor="b">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12700" cmpd="sng">
                      <a:noFill/>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4000"/>
                    </a:solidFill>
                  </a:tcPr>
                </a:tc>
                <a:extLst>
                  <a:ext uri="{0D108BD9-81ED-4DB2-BD59-A6C34878D82A}">
                    <a16:rowId xmlns:a16="http://schemas.microsoft.com/office/drawing/2014/main" val="1047672910"/>
                  </a:ext>
                </a:extLst>
              </a:tr>
              <a:tr h="3021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a-DK" sz="800" b="0" i="0" kern="1200" spc="0" baseline="0" dirty="0">
                          <a:solidFill>
                            <a:schemeClr val="lt1"/>
                          </a:solidFill>
                          <a:effectLst/>
                          <a:latin typeface="IBM Plex Sans" panose="020B0503050203000203" pitchFamily="34" charset="0"/>
                          <a:ea typeface="+mn-ea"/>
                          <a:cs typeface="+mn-cs"/>
                        </a:rPr>
                        <a:t>Delmål </a:t>
                      </a:r>
                      <a:endParaRPr lang="da-DK" sz="800" b="0" i="0" spc="200" baseline="0" dirty="0">
                        <a:latin typeface="IBM Plex Sans" panose="020B0503050203000203" pitchFamily="34" charset="0"/>
                      </a:endParaRPr>
                    </a:p>
                  </a:txBody>
                  <a:tcPr anchor="ctr">
                    <a:lnL w="12700" cmpd="sng">
                      <a:noFill/>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rgbClr val="0040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a-DK" sz="800" b="0" i="0" kern="1200" spc="0" baseline="0" dirty="0">
                          <a:solidFill>
                            <a:schemeClr val="lt1"/>
                          </a:solidFill>
                          <a:effectLst/>
                          <a:latin typeface="IBM Plex Sans" panose="020B0503050203000203" pitchFamily="34" charset="0"/>
                          <a:ea typeface="+mn-ea"/>
                          <a:cs typeface="+mn-cs"/>
                        </a:rPr>
                        <a:t>Delmål</a:t>
                      </a:r>
                      <a:endParaRPr lang="da-DK" sz="800" b="0" i="0" spc="200" baseline="0" dirty="0">
                        <a:latin typeface="IBM Plex Sans" panose="020B0503050203000203" pitchFamily="34" charset="0"/>
                      </a:endParaRPr>
                    </a:p>
                  </a:txBody>
                  <a:tcPr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rgbClr val="0040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a-DK" sz="800" b="0" i="0" kern="1200" spc="0" baseline="0" dirty="0">
                          <a:solidFill>
                            <a:schemeClr val="lt1"/>
                          </a:solidFill>
                          <a:effectLst/>
                          <a:latin typeface="IBM Plex Sans" panose="020B0503050203000203" pitchFamily="34" charset="0"/>
                          <a:ea typeface="+mn-ea"/>
                          <a:cs typeface="+mn-cs"/>
                        </a:rPr>
                        <a:t>Delmål </a:t>
                      </a:r>
                      <a:endParaRPr lang="da-DK" sz="800" b="0" i="0" spc="200" baseline="0" dirty="0">
                        <a:latin typeface="IBM Plex Sans" panose="020B0503050203000203" pitchFamily="34" charset="0"/>
                      </a:endParaRPr>
                    </a:p>
                  </a:txBody>
                  <a:tcPr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rgbClr val="0040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a-DK" sz="800" b="0" i="0" kern="1200" spc="0" baseline="0" dirty="0">
                          <a:solidFill>
                            <a:schemeClr val="lt1"/>
                          </a:solidFill>
                          <a:effectLst/>
                          <a:latin typeface="IBM Plex Sans" panose="020B0503050203000203" pitchFamily="34" charset="0"/>
                          <a:ea typeface="+mn-ea"/>
                          <a:cs typeface="+mn-cs"/>
                        </a:rPr>
                        <a:t>Delmål </a:t>
                      </a:r>
                      <a:endParaRPr lang="da-DK" sz="800" b="0" i="0" spc="200" baseline="0" dirty="0">
                        <a:latin typeface="IBM Plex Sans" panose="020B0503050203000203" pitchFamily="34" charset="0"/>
                      </a:endParaRPr>
                    </a:p>
                  </a:txBody>
                  <a:tcPr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rgbClr val="0040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a-DK" sz="800" b="0" i="0" kern="1200" spc="0" baseline="0" dirty="0">
                          <a:solidFill>
                            <a:schemeClr val="lt1"/>
                          </a:solidFill>
                          <a:effectLst/>
                          <a:latin typeface="IBM Plex Sans" panose="020B0503050203000203" pitchFamily="34" charset="0"/>
                          <a:ea typeface="+mn-ea"/>
                          <a:cs typeface="+mn-cs"/>
                        </a:rPr>
                        <a:t>Delmål </a:t>
                      </a:r>
                      <a:endParaRPr lang="da-DK" sz="800" b="0" i="0" spc="200" baseline="0" dirty="0">
                        <a:latin typeface="IBM Plex Sans" panose="020B0503050203000203" pitchFamily="34" charset="0"/>
                      </a:endParaRPr>
                    </a:p>
                  </a:txBody>
                  <a:tcPr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rgbClr val="004000"/>
                    </a:solidFill>
                  </a:tcPr>
                </a:tc>
                <a:extLst>
                  <a:ext uri="{0D108BD9-81ED-4DB2-BD59-A6C34878D82A}">
                    <a16:rowId xmlns:a16="http://schemas.microsoft.com/office/drawing/2014/main" val="3439071204"/>
                  </a:ext>
                </a:extLst>
              </a:tr>
              <a:tr h="2064508">
                <a:tc>
                  <a:txBody>
                    <a:bodyPr/>
                    <a:lstStyle/>
                    <a:p>
                      <a:r>
                        <a:rPr lang="da-DK" sz="800" b="0" i="0" kern="1200" dirty="0">
                          <a:solidFill>
                            <a:srgbClr val="004000"/>
                          </a:solidFill>
                          <a:effectLst/>
                          <a:latin typeface="IBM Plex Sans" panose="020B0503050203000203" pitchFamily="34" charset="0"/>
                          <a:ea typeface="+mn-ea"/>
                          <a:cs typeface="+mn-cs"/>
                        </a:rPr>
                        <a:t>Fortsat fokus på medarbejdernes helbred og velbefindende.</a:t>
                      </a:r>
                    </a:p>
                    <a:p>
                      <a:r>
                        <a:rPr lang="da-DK" sz="800" b="0" i="0" kern="1200" dirty="0">
                          <a:solidFill>
                            <a:srgbClr val="004000"/>
                          </a:solidFill>
                          <a:effectLst/>
                          <a:latin typeface="IBM Plex Sans" panose="020B0503050203000203" pitchFamily="34" charset="0"/>
                          <a:ea typeface="+mn-ea"/>
                          <a:cs typeface="+mn-cs"/>
                        </a:rPr>
                        <a:t>Forebyggelse</a:t>
                      </a:r>
                    </a:p>
                    <a:p>
                      <a:r>
                        <a:rPr lang="da-DK" sz="800" b="0" i="0" kern="1200" dirty="0">
                          <a:solidFill>
                            <a:srgbClr val="004000"/>
                          </a:solidFill>
                          <a:effectLst/>
                          <a:latin typeface="IBM Plex Sans" panose="020B0503050203000203" pitchFamily="34" charset="0"/>
                          <a:ea typeface="+mn-ea"/>
                          <a:cs typeface="+mn-cs"/>
                        </a:rPr>
                        <a:t>Sygeforsikring</a:t>
                      </a:r>
                    </a:p>
                    <a:p>
                      <a:r>
                        <a:rPr lang="da-DK" sz="800" b="0" i="0" kern="1200" dirty="0">
                          <a:solidFill>
                            <a:srgbClr val="004000"/>
                          </a:solidFill>
                          <a:effectLst/>
                          <a:latin typeface="IBM Plex Sans" panose="020B0503050203000203" pitchFamily="34" charset="0"/>
                          <a:ea typeface="+mn-ea"/>
                          <a:cs typeface="+mn-cs"/>
                        </a:rPr>
                        <a:t>Fastholde åbenhed og god stemning i virksomheden.</a:t>
                      </a:r>
                    </a:p>
                    <a:p>
                      <a:r>
                        <a:rPr lang="da-DK" sz="800" b="0" i="0" kern="1200" dirty="0">
                          <a:solidFill>
                            <a:srgbClr val="004000"/>
                          </a:solidFill>
                          <a:effectLst/>
                          <a:latin typeface="IBM Plex Sans" panose="020B0503050203000203" pitchFamily="34" charset="0"/>
                          <a:ea typeface="+mn-ea"/>
                          <a:cs typeface="+mn-cs"/>
                        </a:rPr>
                        <a:t>Frokost, frugt og drikkelse.</a:t>
                      </a:r>
                    </a:p>
                    <a:p>
                      <a:r>
                        <a:rPr lang="da-DK" sz="800" b="0" i="0" kern="1200" dirty="0">
                          <a:solidFill>
                            <a:srgbClr val="004000"/>
                          </a:solidFill>
                          <a:effectLst/>
                          <a:latin typeface="IBM Plex Sans" panose="020B0503050203000203" pitchFamily="34" charset="0"/>
                          <a:ea typeface="+mn-ea"/>
                          <a:cs typeface="+mn-cs"/>
                        </a:rPr>
                        <a:t>Livlig men respektfuld omgangstone. </a:t>
                      </a:r>
                    </a:p>
                    <a:p>
                      <a:endParaRPr lang="da-DK" sz="800" b="0" i="0" kern="1200" dirty="0">
                        <a:solidFill>
                          <a:srgbClr val="004000"/>
                        </a:solidFill>
                        <a:effectLst/>
                        <a:latin typeface="IBM Plex Sans" panose="020B0503050203000203" pitchFamily="34" charset="0"/>
                        <a:ea typeface="+mn-ea"/>
                        <a:cs typeface="+mn-cs"/>
                      </a:endParaRPr>
                    </a:p>
                    <a:p>
                      <a:r>
                        <a:rPr lang="da-DK" sz="800" b="0" i="0" kern="1200" dirty="0">
                          <a:solidFill>
                            <a:srgbClr val="004000"/>
                          </a:solidFill>
                          <a:effectLst/>
                          <a:latin typeface="IBM Plex Sans" panose="020B0503050203000203" pitchFamily="34" charset="0"/>
                          <a:ea typeface="+mn-ea"/>
                          <a:cs typeface="+mn-cs"/>
                        </a:rPr>
                        <a:t>Mål i 2026 er igen at være under 1% sygefravær.</a:t>
                      </a:r>
                    </a:p>
                  </a:txBody>
                  <a:tcPr marL="180000" marR="180000" marT="108000" marB="180000">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20000"/>
                        </a:lnSpc>
                      </a:pPr>
                      <a:r>
                        <a:rPr lang="da-DK" sz="800" b="0" i="0" dirty="0">
                          <a:solidFill>
                            <a:srgbClr val="004000"/>
                          </a:solidFill>
                          <a:latin typeface="IBM Plex Sans" panose="020B0503050203000203" pitchFamily="34" charset="0"/>
                        </a:rPr>
                        <a:t>Implementering af solceller og balanceydelse fuldt implementeret i 2025.</a:t>
                      </a:r>
                    </a:p>
                    <a:p>
                      <a:pPr>
                        <a:lnSpc>
                          <a:spcPct val="120000"/>
                        </a:lnSpc>
                      </a:pPr>
                      <a:r>
                        <a:rPr lang="da-DK" sz="800" b="0" i="0" dirty="0">
                          <a:solidFill>
                            <a:srgbClr val="004000"/>
                          </a:solidFill>
                          <a:latin typeface="IBM Plex Sans" panose="020B0503050203000203" pitchFamily="34" charset="0"/>
                        </a:rPr>
                        <a:t>Fulde potentiale skal afklares i 2026.</a:t>
                      </a:r>
                    </a:p>
                    <a:p>
                      <a:pPr>
                        <a:lnSpc>
                          <a:spcPct val="120000"/>
                        </a:lnSpc>
                      </a:pPr>
                      <a:endParaRPr lang="da-DK" sz="800" b="0" i="0" dirty="0">
                        <a:solidFill>
                          <a:srgbClr val="004000"/>
                        </a:solidFill>
                        <a:latin typeface="IBM Plex Sans" panose="020B0503050203000203" pitchFamily="34" charset="0"/>
                      </a:endParaRPr>
                    </a:p>
                    <a:p>
                      <a:pPr>
                        <a:lnSpc>
                          <a:spcPct val="120000"/>
                        </a:lnSpc>
                      </a:pPr>
                      <a:r>
                        <a:rPr lang="da-DK" sz="800" b="0" i="0" dirty="0">
                          <a:solidFill>
                            <a:srgbClr val="004000"/>
                          </a:solidFill>
                          <a:latin typeface="IBM Plex Sans" panose="020B0503050203000203" pitchFamily="34" charset="0"/>
                        </a:rPr>
                        <a:t>Mål 2026: Fortsat fokus på at optimere anvendelse af egen energiproduktion, via indkøring af BESS-anlæg og adiabatisk køling af kølemaskiner.</a:t>
                      </a:r>
                    </a:p>
                  </a:txBody>
                  <a:tcPr marL="180000" marR="180000" marT="108000" marB="180000">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da-DK" sz="800" b="0" i="0" dirty="0">
                          <a:solidFill>
                            <a:srgbClr val="004000"/>
                          </a:solidFill>
                          <a:latin typeface="IBM Plex Sans" panose="020B0503050203000203" pitchFamily="34" charset="0"/>
                        </a:rPr>
                        <a:t>Interessante og vigtige arbejdsopgaver i alle jobfunktioner, herunder ansvar og frihed til at den enkelte løser sine opgaver. </a:t>
                      </a:r>
                    </a:p>
                    <a:p>
                      <a:endParaRPr lang="da-DK" sz="800" b="0" i="0" dirty="0">
                        <a:solidFill>
                          <a:srgbClr val="004000"/>
                        </a:solidFill>
                        <a:latin typeface="IBM Plex Sans" panose="020B0503050203000203" pitchFamily="34" charset="0"/>
                      </a:endParaRPr>
                    </a:p>
                    <a:p>
                      <a:r>
                        <a:rPr lang="da-DK" sz="800" b="0" i="0" dirty="0">
                          <a:solidFill>
                            <a:srgbClr val="004000"/>
                          </a:solidFill>
                          <a:latin typeface="IBM Plex Sans" panose="020B0503050203000203" pitchFamily="34" charset="0"/>
                        </a:rPr>
                        <a:t>Sikre at relevante kunder og samarbejdspartner oplever  professionel betjening. </a:t>
                      </a:r>
                    </a:p>
                    <a:p>
                      <a:r>
                        <a:rPr lang="da-DK" sz="800" b="0" i="0" dirty="0">
                          <a:solidFill>
                            <a:srgbClr val="004000"/>
                          </a:solidFill>
                          <a:latin typeface="IBM Plex Sans" panose="020B0503050203000203" pitchFamily="34" charset="0"/>
                        </a:rPr>
                        <a:t> </a:t>
                      </a:r>
                    </a:p>
                    <a:p>
                      <a:r>
                        <a:rPr lang="da-DK" sz="800" b="0" i="0" dirty="0">
                          <a:solidFill>
                            <a:srgbClr val="004000"/>
                          </a:solidFill>
                          <a:latin typeface="IBM Plex Sans" panose="020B0503050203000203" pitchFamily="34" charset="0"/>
                        </a:rPr>
                        <a:t>Økonomisk vækst er altid  gældende, men ikke for enhver pris. </a:t>
                      </a:r>
                    </a:p>
                  </a:txBody>
                  <a:tcPr marL="180000" marR="180000" marT="108000" marB="180000">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lang="da-DK" sz="800" b="0" i="0" dirty="0">
                          <a:solidFill>
                            <a:srgbClr val="004000"/>
                          </a:solidFill>
                          <a:latin typeface="IBM Plex Sans" panose="020B0503050203000203" pitchFamily="34" charset="0"/>
                        </a:rPr>
                        <a:t>Vi investerer løbende i nye maskiner og teknologi senest et ny avanceret   belægningscenter og flere CNC slibemaskiner.</a:t>
                      </a:r>
                    </a:p>
                    <a:p>
                      <a:pPr marL="0" marR="0" lvl="0" indent="0" algn="l" defTabSz="914400" rtl="0" eaLnBrk="1" fontAlgn="auto" latinLnBrk="0" hangingPunct="1">
                        <a:lnSpc>
                          <a:spcPct val="120000"/>
                        </a:lnSpc>
                        <a:spcBef>
                          <a:spcPts val="0"/>
                        </a:spcBef>
                        <a:spcAft>
                          <a:spcPts val="0"/>
                        </a:spcAft>
                        <a:buClrTx/>
                        <a:buSzTx/>
                        <a:buFontTx/>
                        <a:buNone/>
                        <a:tabLst/>
                        <a:defRPr/>
                      </a:pPr>
                      <a:endParaRPr lang="da-DK" sz="800" b="0" i="0" dirty="0">
                        <a:solidFill>
                          <a:srgbClr val="004000"/>
                        </a:solidFill>
                        <a:latin typeface="IBM Plex Sans" panose="020B0503050203000203" pitchFamily="34" charset="0"/>
                      </a:endParaRPr>
                    </a:p>
                  </a:txBody>
                  <a:tcPr marL="180000" marR="180000" marT="108000" marB="180000">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20000"/>
                        </a:lnSpc>
                      </a:pPr>
                      <a:r>
                        <a:rPr lang="da-DK" sz="800" b="0" i="0" dirty="0">
                          <a:solidFill>
                            <a:srgbClr val="004000"/>
                          </a:solidFill>
                          <a:latin typeface="IBM Plex Sans" panose="020B0503050203000203" pitchFamily="34" charset="0"/>
                        </a:rPr>
                        <a:t>Løbende investering i nye moderne CNC maskiner der både teknisk og energimæssigt er optimeret, sker sammen med vores  løbende fokus på egenproduktion af strøm.</a:t>
                      </a:r>
                    </a:p>
                    <a:p>
                      <a:pPr>
                        <a:lnSpc>
                          <a:spcPct val="120000"/>
                        </a:lnSpc>
                      </a:pPr>
                      <a:r>
                        <a:rPr lang="da-DK" sz="800" b="0" i="0" dirty="0">
                          <a:solidFill>
                            <a:srgbClr val="004000"/>
                          </a:solidFill>
                          <a:latin typeface="IBM Plex Sans" panose="020B0503050203000203" pitchFamily="34" charset="0"/>
                        </a:rPr>
                        <a:t>Anvendelse af spildvarme, har elimineret gas til opvarmning af fabrikken.</a:t>
                      </a:r>
                    </a:p>
                    <a:p>
                      <a:pPr>
                        <a:lnSpc>
                          <a:spcPct val="120000"/>
                        </a:lnSpc>
                      </a:pPr>
                      <a:r>
                        <a:rPr lang="da-DK" sz="800" b="0" i="0" dirty="0">
                          <a:solidFill>
                            <a:srgbClr val="004000"/>
                          </a:solidFill>
                          <a:latin typeface="IBM Plex Sans" panose="020B0503050203000203" pitchFamily="34" charset="0"/>
                        </a:rPr>
                        <a:t>Alle affaldsfraktioner indsamles og returneres via relevante retursystemer. </a:t>
                      </a:r>
                    </a:p>
                  </a:txBody>
                  <a:tcPr marL="180000" marR="180000" marT="108000" marB="180000">
                    <a:lnL w="6350" cap="flat" cmpd="sng" algn="ctr">
                      <a:solidFill>
                        <a:srgbClr val="004000"/>
                      </a:solidFill>
                      <a:prstDash val="solid"/>
                      <a:round/>
                      <a:headEnd type="none" w="med" len="med"/>
                      <a:tailEnd type="none" w="med" len="med"/>
                    </a:lnL>
                    <a:lnR w="6350" cap="flat" cmpd="sng" algn="ctr">
                      <a:solidFill>
                        <a:srgbClr val="004000"/>
                      </a:solidFill>
                      <a:prstDash val="solid"/>
                      <a:round/>
                      <a:headEnd type="none" w="med" len="med"/>
                      <a:tailEnd type="none" w="med" len="med"/>
                    </a:lnR>
                    <a:lnT w="6350" cap="flat" cmpd="sng" algn="ctr">
                      <a:solidFill>
                        <a:srgbClr val="004000"/>
                      </a:solidFill>
                      <a:prstDash val="solid"/>
                      <a:round/>
                      <a:headEnd type="none" w="med" len="med"/>
                      <a:tailEnd type="none" w="med" len="med"/>
                    </a:lnT>
                    <a:lnB w="6350" cap="flat" cmpd="sng" algn="ctr">
                      <a:solidFill>
                        <a:srgbClr val="004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05031954"/>
                  </a:ext>
                </a:extLst>
              </a:tr>
            </a:tbl>
          </a:graphicData>
        </a:graphic>
      </p:graphicFrame>
      <p:pic>
        <p:nvPicPr>
          <p:cNvPr id="14" name="Billede 13">
            <a:extLst>
              <a:ext uri="{FF2B5EF4-FFF2-40B4-BE49-F238E27FC236}">
                <a16:creationId xmlns:a16="http://schemas.microsoft.com/office/drawing/2014/main" id="{A519F11A-B095-6B75-1DAE-370DE47EBC02}"/>
              </a:ext>
            </a:extLst>
          </p:cNvPr>
          <p:cNvPicPr>
            <a:picLocks noChangeAspect="1"/>
          </p:cNvPicPr>
          <p:nvPr/>
        </p:nvPicPr>
        <p:blipFill>
          <a:blip r:embed="rId3"/>
          <a:stretch>
            <a:fillRect/>
          </a:stretch>
        </p:blipFill>
        <p:spPr>
          <a:xfrm>
            <a:off x="1791167" y="1680274"/>
            <a:ext cx="1079086" cy="1079086"/>
          </a:xfrm>
          <a:prstGeom prst="rect">
            <a:avLst/>
          </a:prstGeom>
        </p:spPr>
      </p:pic>
      <p:pic>
        <p:nvPicPr>
          <p:cNvPr id="15" name="Billede 14">
            <a:extLst>
              <a:ext uri="{FF2B5EF4-FFF2-40B4-BE49-F238E27FC236}">
                <a16:creationId xmlns:a16="http://schemas.microsoft.com/office/drawing/2014/main" id="{93E15E8E-0B50-5179-B411-614EA76A04B4}"/>
              </a:ext>
            </a:extLst>
          </p:cNvPr>
          <p:cNvPicPr>
            <a:picLocks noChangeAspect="1"/>
          </p:cNvPicPr>
          <p:nvPr/>
        </p:nvPicPr>
        <p:blipFill>
          <a:blip r:embed="rId4"/>
          <a:stretch>
            <a:fillRect/>
          </a:stretch>
        </p:blipFill>
        <p:spPr>
          <a:xfrm>
            <a:off x="3446575" y="1680274"/>
            <a:ext cx="1079086" cy="1085182"/>
          </a:xfrm>
          <a:prstGeom prst="rect">
            <a:avLst/>
          </a:prstGeom>
        </p:spPr>
      </p:pic>
      <p:pic>
        <p:nvPicPr>
          <p:cNvPr id="16" name="Billede 15">
            <a:extLst>
              <a:ext uri="{FF2B5EF4-FFF2-40B4-BE49-F238E27FC236}">
                <a16:creationId xmlns:a16="http://schemas.microsoft.com/office/drawing/2014/main" id="{C995F39F-F09D-7ED4-7F18-2610AE3B2718}"/>
              </a:ext>
            </a:extLst>
          </p:cNvPr>
          <p:cNvPicPr>
            <a:picLocks noChangeAspect="1"/>
          </p:cNvPicPr>
          <p:nvPr/>
        </p:nvPicPr>
        <p:blipFill>
          <a:blip r:embed="rId5"/>
          <a:stretch>
            <a:fillRect/>
          </a:stretch>
        </p:blipFill>
        <p:spPr>
          <a:xfrm>
            <a:off x="5002062" y="1680274"/>
            <a:ext cx="1079086" cy="1085182"/>
          </a:xfrm>
          <a:prstGeom prst="rect">
            <a:avLst/>
          </a:prstGeom>
        </p:spPr>
      </p:pic>
      <p:pic>
        <p:nvPicPr>
          <p:cNvPr id="17" name="Billede 16">
            <a:extLst>
              <a:ext uri="{FF2B5EF4-FFF2-40B4-BE49-F238E27FC236}">
                <a16:creationId xmlns:a16="http://schemas.microsoft.com/office/drawing/2014/main" id="{263AC542-24CE-07EA-677A-1F3667709ECB}"/>
              </a:ext>
            </a:extLst>
          </p:cNvPr>
          <p:cNvPicPr>
            <a:picLocks noChangeAspect="1"/>
          </p:cNvPicPr>
          <p:nvPr/>
        </p:nvPicPr>
        <p:blipFill>
          <a:blip r:embed="rId6"/>
          <a:stretch>
            <a:fillRect/>
          </a:stretch>
        </p:blipFill>
        <p:spPr>
          <a:xfrm>
            <a:off x="6754368" y="1677226"/>
            <a:ext cx="1079086" cy="1085182"/>
          </a:xfrm>
          <a:prstGeom prst="rect">
            <a:avLst/>
          </a:prstGeom>
        </p:spPr>
      </p:pic>
      <p:pic>
        <p:nvPicPr>
          <p:cNvPr id="18" name="Billede 17">
            <a:extLst>
              <a:ext uri="{FF2B5EF4-FFF2-40B4-BE49-F238E27FC236}">
                <a16:creationId xmlns:a16="http://schemas.microsoft.com/office/drawing/2014/main" id="{70246166-DFDB-4A49-5DF0-8E8FF57A53AB}"/>
              </a:ext>
            </a:extLst>
          </p:cNvPr>
          <p:cNvPicPr>
            <a:picLocks noChangeAspect="1"/>
          </p:cNvPicPr>
          <p:nvPr/>
        </p:nvPicPr>
        <p:blipFill>
          <a:blip r:embed="rId7"/>
          <a:stretch>
            <a:fillRect/>
          </a:stretch>
        </p:blipFill>
        <p:spPr>
          <a:xfrm>
            <a:off x="8461758" y="1680274"/>
            <a:ext cx="1079086" cy="1079086"/>
          </a:xfrm>
          <a:prstGeom prst="rect">
            <a:avLst/>
          </a:prstGeom>
        </p:spPr>
      </p:pic>
    </p:spTree>
    <p:extLst>
      <p:ext uri="{BB962C8B-B14F-4D97-AF65-F5344CB8AC3E}">
        <p14:creationId xmlns:p14="http://schemas.microsoft.com/office/powerpoint/2010/main" val="27692759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dsholder til slidenummer 3">
            <a:extLst>
              <a:ext uri="{FF2B5EF4-FFF2-40B4-BE49-F238E27FC236}">
                <a16:creationId xmlns:a16="http://schemas.microsoft.com/office/drawing/2014/main" id="{48F46A40-E7BB-3909-2FA6-1A954E10A816}"/>
              </a:ext>
            </a:extLst>
          </p:cNvPr>
          <p:cNvSpPr>
            <a:spLocks noGrp="1"/>
          </p:cNvSpPr>
          <p:nvPr>
            <p:ph type="sldNum" sz="quarter" idx="12"/>
          </p:nvPr>
        </p:nvSpPr>
        <p:spPr/>
        <p:txBody>
          <a:bodyPr/>
          <a:lstStyle/>
          <a:p>
            <a:fld id="{5A0D23CF-C5A3-5445-819D-C647D180BB4B}" type="slidenum">
              <a:rPr lang="da-DK" smtClean="0"/>
              <a:pPr/>
              <a:t>14</a:t>
            </a:fld>
            <a:endParaRPr lang="da-DK"/>
          </a:p>
        </p:txBody>
      </p:sp>
      <p:pic>
        <p:nvPicPr>
          <p:cNvPr id="7" name="Picture 6">
            <a:extLst>
              <a:ext uri="{FF2B5EF4-FFF2-40B4-BE49-F238E27FC236}">
                <a16:creationId xmlns:a16="http://schemas.microsoft.com/office/drawing/2014/main" id="{C762CE00-B3EE-D898-7DDB-69A09160C42A}"/>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0" y="-131250"/>
            <a:ext cx="12192000" cy="7120500"/>
          </a:xfrm>
          <a:prstGeom prst="rect">
            <a:avLst/>
          </a:prstGeom>
        </p:spPr>
      </p:pic>
      <p:sp>
        <p:nvSpPr>
          <p:cNvPr id="6" name="Rektangel 5">
            <a:extLst>
              <a:ext uri="{FF2B5EF4-FFF2-40B4-BE49-F238E27FC236}">
                <a16:creationId xmlns:a16="http://schemas.microsoft.com/office/drawing/2014/main" id="{28091C5A-9CA8-02FB-A5FA-E5C7300E7B94}"/>
              </a:ext>
              <a:ext uri="{C183D7F6-B498-43B3-948B-1728B52AA6E4}">
                <adec:decorative xmlns:adec="http://schemas.microsoft.com/office/drawing/2017/decorative" val="1"/>
              </a:ext>
            </a:extLst>
          </p:cNvPr>
          <p:cNvSpPr/>
          <p:nvPr/>
        </p:nvSpPr>
        <p:spPr>
          <a:xfrm>
            <a:off x="871268" y="828136"/>
            <a:ext cx="3881887" cy="1958196"/>
          </a:xfrm>
          <a:prstGeom prst="rect">
            <a:avLst/>
          </a:prstGeom>
          <a:solidFill>
            <a:srgbClr val="1B45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2" name="Titel 1">
            <a:extLst>
              <a:ext uri="{FF2B5EF4-FFF2-40B4-BE49-F238E27FC236}">
                <a16:creationId xmlns:a16="http://schemas.microsoft.com/office/drawing/2014/main" id="{D89DC83C-3F0D-FBD3-DD9E-8F8F9D4296AA}"/>
              </a:ext>
            </a:extLst>
          </p:cNvPr>
          <p:cNvSpPr>
            <a:spLocks noGrp="1"/>
          </p:cNvSpPr>
          <p:nvPr>
            <p:ph type="title"/>
          </p:nvPr>
        </p:nvSpPr>
        <p:spPr/>
        <p:txBody>
          <a:bodyPr/>
          <a:lstStyle/>
          <a:p>
            <a:r>
              <a:rPr lang="da-DK" dirty="0"/>
              <a:t>Tak for at læse med</a:t>
            </a:r>
          </a:p>
        </p:txBody>
      </p:sp>
      <p:sp>
        <p:nvSpPr>
          <p:cNvPr id="3" name="Pladsholder til indhold 2">
            <a:extLst>
              <a:ext uri="{FF2B5EF4-FFF2-40B4-BE49-F238E27FC236}">
                <a16:creationId xmlns:a16="http://schemas.microsoft.com/office/drawing/2014/main" id="{237B3177-8AE4-2BCB-D392-E3B969EBBB7B}"/>
              </a:ext>
              <a:ext uri="{C183D7F6-B498-43B3-948B-1728B52AA6E4}">
                <adec:decorative xmlns:adec="http://schemas.microsoft.com/office/drawing/2017/decorative" val="0"/>
              </a:ext>
            </a:extLst>
          </p:cNvPr>
          <p:cNvSpPr>
            <a:spLocks noGrp="1"/>
          </p:cNvSpPr>
          <p:nvPr>
            <p:ph idx="1"/>
          </p:nvPr>
        </p:nvSpPr>
        <p:spPr/>
        <p:txBody>
          <a:bodyPr/>
          <a:lstStyle/>
          <a:p>
            <a:pPr>
              <a:lnSpc>
                <a:spcPct val="100000"/>
              </a:lnSpc>
              <a:spcBef>
                <a:spcPts val="200"/>
              </a:spcBef>
            </a:pPr>
            <a:r>
              <a:rPr lang="da-DK" dirty="0">
                <a:solidFill>
                  <a:srgbClr val="FFFFFF"/>
                </a:solidFill>
              </a:rPr>
              <a:t>TN-Tools A/S</a:t>
            </a:r>
            <a:endParaRPr lang="da-DK" sz="1100" dirty="0">
              <a:solidFill>
                <a:srgbClr val="FFFFFF"/>
              </a:solidFill>
              <a:effectLst/>
              <a:latin typeface="IBM Plex Sans" panose="020B0503050203000203" pitchFamily="34" charset="0"/>
            </a:endParaRPr>
          </a:p>
          <a:p>
            <a:pPr>
              <a:lnSpc>
                <a:spcPct val="100000"/>
              </a:lnSpc>
              <a:spcBef>
                <a:spcPts val="200"/>
              </a:spcBef>
            </a:pPr>
            <a:r>
              <a:rPr lang="da-DK" sz="1100" dirty="0">
                <a:solidFill>
                  <a:srgbClr val="FFFFFF"/>
                </a:solidFill>
                <a:effectLst/>
                <a:latin typeface="IBM Plex Sans" panose="020B0503050203000203" pitchFamily="34" charset="0"/>
              </a:rPr>
              <a:t> CVR-nr.: 45698971</a:t>
            </a:r>
          </a:p>
          <a:p>
            <a:pPr>
              <a:lnSpc>
                <a:spcPct val="100000"/>
              </a:lnSpc>
              <a:spcBef>
                <a:spcPts val="200"/>
              </a:spcBef>
            </a:pPr>
            <a:r>
              <a:rPr lang="da-DK" sz="1100" dirty="0">
                <a:solidFill>
                  <a:srgbClr val="FFFFFF"/>
                </a:solidFill>
                <a:effectLst/>
                <a:latin typeface="IBM Plex Sans" panose="020B0503050203000203" pitchFamily="34" charset="0"/>
              </a:rPr>
              <a:t>Tingbjergvej 3, 4632 Bjæverskov </a:t>
            </a:r>
          </a:p>
          <a:p>
            <a:pPr>
              <a:lnSpc>
                <a:spcPct val="100000"/>
              </a:lnSpc>
              <a:spcBef>
                <a:spcPts val="200"/>
              </a:spcBef>
            </a:pPr>
            <a:r>
              <a:rPr lang="da-DK" dirty="0">
                <a:solidFill>
                  <a:srgbClr val="FFFFFF"/>
                </a:solidFill>
              </a:rPr>
              <a:t>CEO Torben Nielsen</a:t>
            </a:r>
          </a:p>
          <a:p>
            <a:pPr>
              <a:lnSpc>
                <a:spcPct val="100000"/>
              </a:lnSpc>
              <a:spcBef>
                <a:spcPts val="200"/>
              </a:spcBef>
            </a:pPr>
            <a:r>
              <a:rPr lang="da-DK" dirty="0">
                <a:solidFill>
                  <a:srgbClr val="FFFFFF"/>
                </a:solidFill>
              </a:rPr>
              <a:t>Telefon: 56872001</a:t>
            </a:r>
          </a:p>
          <a:p>
            <a:pPr>
              <a:lnSpc>
                <a:spcPct val="100000"/>
              </a:lnSpc>
              <a:spcBef>
                <a:spcPts val="200"/>
              </a:spcBef>
            </a:pPr>
            <a:r>
              <a:rPr lang="da-DK" dirty="0">
                <a:solidFill>
                  <a:srgbClr val="FFFFFF"/>
                </a:solidFill>
              </a:rPr>
              <a:t>Mail: </a:t>
            </a:r>
            <a:r>
              <a:rPr lang="da-DK" dirty="0">
                <a:solidFill>
                  <a:srgbClr val="FFFFFF"/>
                </a:solidFill>
                <a:hlinkClick r:id="rId3"/>
              </a:rPr>
              <a:t>torben.nielsen@tntools.dk</a:t>
            </a:r>
            <a:endParaRPr lang="da-DK" dirty="0">
              <a:solidFill>
                <a:srgbClr val="FFFFFF"/>
              </a:solidFill>
            </a:endParaRPr>
          </a:p>
          <a:p>
            <a:pPr>
              <a:lnSpc>
                <a:spcPct val="100000"/>
              </a:lnSpc>
              <a:spcBef>
                <a:spcPts val="200"/>
              </a:spcBef>
            </a:pPr>
            <a:endParaRPr lang="da-DK" dirty="0"/>
          </a:p>
        </p:txBody>
      </p:sp>
      <p:sp>
        <p:nvSpPr>
          <p:cNvPr id="5" name="Pladsholder til tekst 4">
            <a:extLst>
              <a:ext uri="{FF2B5EF4-FFF2-40B4-BE49-F238E27FC236}">
                <a16:creationId xmlns:a16="http://schemas.microsoft.com/office/drawing/2014/main" id="{E2142E80-636C-35DF-F501-482C936F8876}"/>
              </a:ext>
              <a:ext uri="{C183D7F6-B498-43B3-948B-1728B52AA6E4}">
                <adec:decorative xmlns:adec="http://schemas.microsoft.com/office/drawing/2017/decorative" val="1"/>
              </a:ext>
            </a:extLst>
          </p:cNvPr>
          <p:cNvSpPr>
            <a:spLocks noGrp="1"/>
          </p:cNvSpPr>
          <p:nvPr>
            <p:ph type="body" sz="quarter" idx="13"/>
          </p:nvPr>
        </p:nvSpPr>
        <p:spPr/>
        <p:txBody>
          <a:bodyPr/>
          <a:lstStyle/>
          <a:p>
            <a:r>
              <a:rPr lang="da-DK" dirty="0"/>
              <a:t>TN-Tools A/S</a:t>
            </a:r>
          </a:p>
        </p:txBody>
      </p:sp>
    </p:spTree>
    <p:extLst>
      <p:ext uri="{BB962C8B-B14F-4D97-AF65-F5344CB8AC3E}">
        <p14:creationId xmlns:p14="http://schemas.microsoft.com/office/powerpoint/2010/main" val="3140708205"/>
      </p:ext>
    </p:extLst>
  </p:cSld>
  <p:clrMapOvr>
    <a:masterClrMapping/>
  </p:clrMapOvr>
</p:sld>
</file>

<file path=ppt/theme/theme1.xml><?xml version="1.0" encoding="utf-8"?>
<a:theme xmlns:a="http://schemas.openxmlformats.org/drawingml/2006/main" name="Tema ESG skabelon 2023">
  <a:themeElements>
    <a:clrScheme name="Farver ESG skabelon 2023">
      <a:dk1>
        <a:srgbClr val="000000"/>
      </a:dk1>
      <a:lt1>
        <a:srgbClr val="FFFFFF"/>
      </a:lt1>
      <a:dk2>
        <a:srgbClr val="1B4528"/>
      </a:dk2>
      <a:lt2>
        <a:srgbClr val="E7E6E6"/>
      </a:lt2>
      <a:accent1>
        <a:srgbClr val="02A668"/>
      </a:accent1>
      <a:accent2>
        <a:srgbClr val="006699"/>
      </a:accent2>
      <a:accent3>
        <a:srgbClr val="14162B"/>
      </a:accent3>
      <a:accent4>
        <a:srgbClr val="691C27"/>
      </a:accent4>
      <a:accent5>
        <a:srgbClr val="0052FF"/>
      </a:accent5>
      <a:accent6>
        <a:srgbClr val="003300"/>
      </a:accent6>
      <a:hlink>
        <a:srgbClr val="00A65A"/>
      </a:hlink>
      <a:folHlink>
        <a:srgbClr val="A6A6A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a ESG skabelon 2023" id="{4F616B44-E23C-9D4B-A414-B698B6CB0592}" vid="{C1CEAE3D-34EF-BE45-B60E-4DC3BCA22C44}"/>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ac947b3-0ce1-40fe-a6a9-52b65c410bf7" xsi:nil="true"/>
    <lcf76f155ced4ddcb4097134ff3c332f xmlns="135173b7-22b6-4cc9-b585-2bc35ba16d2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kument" ma:contentTypeID="0x010100392270D8F837C1418FB2CC745D7C9808" ma:contentTypeVersion="14" ma:contentTypeDescription="Opret et nyt dokument." ma:contentTypeScope="" ma:versionID="2cf6539f1d04db338f90c3afcf5b361b">
  <xsd:schema xmlns:xsd="http://www.w3.org/2001/XMLSchema" xmlns:xs="http://www.w3.org/2001/XMLSchema" xmlns:p="http://schemas.microsoft.com/office/2006/metadata/properties" xmlns:ns2="135173b7-22b6-4cc9-b585-2bc35ba16d29" xmlns:ns3="4ac947b3-0ce1-40fe-a6a9-52b65c410bf7" targetNamespace="http://schemas.microsoft.com/office/2006/metadata/properties" ma:root="true" ma:fieldsID="74f03286001e645353e8cdcfd657c6fb" ns2:_="" ns3:_="">
    <xsd:import namespace="135173b7-22b6-4cc9-b585-2bc35ba16d29"/>
    <xsd:import namespace="4ac947b3-0ce1-40fe-a6a9-52b65c410bf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5173b7-22b6-4cc9-b585-2bc35ba16d2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3" nillable="true" ma:taxonomy="true" ma:internalName="lcf76f155ced4ddcb4097134ff3c332f" ma:taxonomyFieldName="MediaServiceImageTags" ma:displayName="Billedmærker" ma:readOnly="false" ma:fieldId="{5cf76f15-5ced-4ddc-b409-7134ff3c332f}" ma:taxonomyMulti="true" ma:sspId="46f9bfe2-f411-48ca-b094-cf8508787f8f"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ac947b3-0ce1-40fe-a6a9-52b65c410bf7"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8fad9bc-34c3-400c-a14e-aa93c2c1ed47}" ma:internalName="TaxCatchAll" ma:showField="CatchAllData" ma:web="4ac947b3-0ce1-40fe-a6a9-52b65c410bf7">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Del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Delt med detaljer"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dhol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0063F42-88CF-4480-BD51-E4E9E9D8B1A7}">
  <ds:schemaRefs>
    <ds:schemaRef ds:uri="http://schemas.microsoft.com/office/2006/metadata/properties"/>
    <ds:schemaRef ds:uri="http://schemas.microsoft.com/office/infopath/2007/PartnerControls"/>
    <ds:schemaRef ds:uri="4ac947b3-0ce1-40fe-a6a9-52b65c410bf7"/>
    <ds:schemaRef ds:uri="135173b7-22b6-4cc9-b585-2bc35ba16d29"/>
  </ds:schemaRefs>
</ds:datastoreItem>
</file>

<file path=customXml/itemProps2.xml><?xml version="1.0" encoding="utf-8"?>
<ds:datastoreItem xmlns:ds="http://schemas.openxmlformats.org/officeDocument/2006/customXml" ds:itemID="{6FF97A85-BD18-4538-AC66-6187F5C4C4D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35173b7-22b6-4cc9-b585-2bc35ba16d29"/>
    <ds:schemaRef ds:uri="4ac947b3-0ce1-40fe-a6a9-52b65c410b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05D4C74-CA95-4D37-A6C2-6CA7A1FFF49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601</TotalTime>
  <Words>2484</Words>
  <Application>Microsoft Office PowerPoint</Application>
  <PresentationFormat>Widescreen</PresentationFormat>
  <Paragraphs>367</Paragraphs>
  <Slides>14</Slides>
  <Notes>5</Notes>
  <HiddenSlides>0</HiddenSlides>
  <MMClips>0</MMClips>
  <ScaleCrop>false</ScaleCrop>
  <HeadingPairs>
    <vt:vector size="6" baseType="variant">
      <vt:variant>
        <vt:lpstr>Benyttede skrifttyper</vt:lpstr>
      </vt:variant>
      <vt:variant>
        <vt:i4>5</vt:i4>
      </vt:variant>
      <vt:variant>
        <vt:lpstr>Tema</vt:lpstr>
      </vt:variant>
      <vt:variant>
        <vt:i4>1</vt:i4>
      </vt:variant>
      <vt:variant>
        <vt:lpstr>Slidetitler</vt:lpstr>
      </vt:variant>
      <vt:variant>
        <vt:i4>14</vt:i4>
      </vt:variant>
    </vt:vector>
  </HeadingPairs>
  <TitlesOfParts>
    <vt:vector size="20" baseType="lpstr">
      <vt:lpstr>IBM Plex Sans</vt:lpstr>
      <vt:lpstr>Segoe UI</vt:lpstr>
      <vt:lpstr>Helvetica</vt:lpstr>
      <vt:lpstr>Calibri</vt:lpstr>
      <vt:lpstr>Arial</vt:lpstr>
      <vt:lpstr>Tema ESG skabelon 2023</vt:lpstr>
      <vt:lpstr>PowerPoint-præsentation</vt:lpstr>
      <vt:lpstr>Indholdsfortegnelse</vt:lpstr>
      <vt:lpstr>Forord</vt:lpstr>
      <vt:lpstr>Fakta om TN-Værktøjsslibning</vt:lpstr>
      <vt:lpstr>Status og indsatser for 2025</vt:lpstr>
      <vt:lpstr>PowerPoint-præsentation</vt:lpstr>
      <vt:lpstr>I dybden med E-nøgletal </vt:lpstr>
      <vt:lpstr>I dybden med S-nøgletal </vt:lpstr>
      <vt:lpstr>I dybden med G-nøgletal </vt:lpstr>
      <vt:lpstr>Opgørelsespraksis</vt:lpstr>
      <vt:lpstr>Opgørelsespraksis fortsat</vt:lpstr>
      <vt:lpstr>Certificeringer.</vt:lpstr>
      <vt:lpstr>Vores arbejde med FN's verdensmål</vt:lpstr>
      <vt:lpstr>Tak for at læse med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Torben Holmelund</cp:lastModifiedBy>
  <cp:revision>14</cp:revision>
  <dcterms:created xsi:type="dcterms:W3CDTF">2023-04-24T09:20:15Z</dcterms:created>
  <dcterms:modified xsi:type="dcterms:W3CDTF">2026-05-07T12:01:54Z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0x010100392270D8F837C1418FB2CC745D7C9808</vt:lpwstr>
  </property>
</Properties>
</file>